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8" r:id="rId5"/>
    <p:sldId id="269" r:id="rId6"/>
    <p:sldId id="272" r:id="rId7"/>
    <p:sldId id="277" r:id="rId8"/>
    <p:sldId id="295" r:id="rId9"/>
    <p:sldId id="270" r:id="rId10"/>
    <p:sldId id="271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7" r:id="rId19"/>
    <p:sldId id="285" r:id="rId20"/>
    <p:sldId id="286" r:id="rId21"/>
    <p:sldId id="292" r:id="rId22"/>
    <p:sldId id="293" r:id="rId23"/>
    <p:sldId id="294" r:id="rId24"/>
    <p:sldId id="291" r:id="rId25"/>
    <p:sldId id="267" r:id="rId26"/>
    <p:sldId id="288" r:id="rId27"/>
    <p:sldId id="268" r:id="rId28"/>
  </p:sldIdLst>
  <p:sldSz cx="24384000" cy="13716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E4A207-38EE-4F25-A052-5FF74469FC7C}" v="3915" dt="2021-03-01T20:09:25.937"/>
    <p1510:client id="{8E5CB745-4634-4D43-A484-20F5C89DDF80}" v="2492" dt="2021-03-02T19:15:31.0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608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8638560" y="3209400"/>
            <a:ext cx="706608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16058520" y="3209400"/>
            <a:ext cx="706608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608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8638560" y="7364520"/>
            <a:ext cx="706608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16058520" y="7364520"/>
            <a:ext cx="706608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608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8638560" y="3209400"/>
            <a:ext cx="706608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16058520" y="3209400"/>
            <a:ext cx="706608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608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8638560" y="7364520"/>
            <a:ext cx="706608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16058520" y="7364520"/>
            <a:ext cx="706608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608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8638560" y="3209400"/>
            <a:ext cx="706608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16058520" y="3209400"/>
            <a:ext cx="706608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608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8638560" y="7364520"/>
            <a:ext cx="706608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16058520" y="7364520"/>
            <a:ext cx="706608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5230080" y="-37440"/>
            <a:ext cx="19216800" cy="1371492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160" cy="2289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160" cy="7954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ine 1"/>
          <p:cNvSpPr/>
          <p:nvPr/>
        </p:nvSpPr>
        <p:spPr>
          <a:xfrm flipV="1">
            <a:off x="10370160" y="1604160"/>
            <a:ext cx="0" cy="2777040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2"/>
          <p:cNvSpPr/>
          <p:nvPr/>
        </p:nvSpPr>
        <p:spPr>
          <a:xfrm>
            <a:off x="7116840" y="3934800"/>
            <a:ext cx="15085440" cy="415512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7000" b="1" strike="noStrike" cap="all" spc="-1">
                <a:solidFill>
                  <a:srgbClr val="253957"/>
                </a:solidFill>
                <a:latin typeface="Arial Narrow"/>
                <a:ea typeface="Helvetica Light"/>
              </a:rPr>
              <a:t>MIEMcam web</a:t>
            </a:r>
            <a:endParaRPr lang="ru-RU" sz="7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7000" b="0" strike="noStrike" spc="-1">
              <a:latin typeface="Arial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7116840" y="8929440"/>
            <a:ext cx="13402800" cy="27702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200" b="0" strike="noStrike" spc="-1">
                <a:solidFill>
                  <a:srgbClr val="253957"/>
                </a:solidFill>
                <a:latin typeface="Arial Narrow"/>
                <a:ea typeface="Arial Narrow"/>
              </a:rPr>
              <a:t>Выполнили:</a:t>
            </a:r>
            <a:endParaRPr lang="ru-RU" sz="4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200" b="0" strike="noStrike" spc="-1">
                <a:solidFill>
                  <a:srgbClr val="253957"/>
                </a:solidFill>
                <a:latin typeface="Arial Narrow"/>
                <a:ea typeface="Arial Narrow"/>
              </a:rPr>
              <a:t>Куркин Александр</a:t>
            </a:r>
            <a:endParaRPr lang="ru-RU" sz="4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200" b="0" strike="noStrike" spc="-1">
                <a:solidFill>
                  <a:srgbClr val="253957"/>
                </a:solidFill>
                <a:latin typeface="Arial Narrow"/>
                <a:ea typeface="Arial Narrow"/>
              </a:rPr>
              <a:t>Николенко Михаил</a:t>
            </a:r>
            <a:endParaRPr lang="ru-RU" sz="4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4200" b="0" strike="noStrike" spc="-1">
              <a:latin typeface="Arial"/>
            </a:endParaRPr>
          </a:p>
        </p:txBody>
      </p:sp>
      <p:sp>
        <p:nvSpPr>
          <p:cNvPr id="118" name="CustomShape 4"/>
          <p:cNvSpPr/>
          <p:nvPr/>
        </p:nvSpPr>
        <p:spPr>
          <a:xfrm>
            <a:off x="7116840" y="1530360"/>
            <a:ext cx="13042800" cy="14230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200" b="0" strike="noStrike" spc="-1">
                <a:solidFill>
                  <a:srgbClr val="253957"/>
                </a:solidFill>
                <a:latin typeface="Arial Narrow"/>
                <a:ea typeface="Helvetica Light"/>
              </a:rPr>
              <a:t>Разработка веб-приложений</a:t>
            </a:r>
            <a:endParaRPr lang="ru-RU" sz="4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4200" b="0" strike="noStrike" spc="-1">
                <a:solidFill>
                  <a:srgbClr val="253957"/>
                </a:solidFill>
                <a:latin typeface="Arial Narrow"/>
                <a:ea typeface="Arial Narrow"/>
              </a:rPr>
              <a:t>Преподаватель: Трубочкина Надежда Константиновна</a:t>
            </a:r>
            <a:endParaRPr lang="ru-RU" sz="4200" b="0" strike="noStrike" spc="-1">
              <a:latin typeface="Arial"/>
            </a:endParaRPr>
          </a:p>
        </p:txBody>
      </p:sp>
      <p:sp>
        <p:nvSpPr>
          <p:cNvPr id="119" name="CustomShape 5"/>
          <p:cNvSpPr/>
          <p:nvPr/>
        </p:nvSpPr>
        <p:spPr>
          <a:xfrm>
            <a:off x="7116840" y="11895120"/>
            <a:ext cx="9442440" cy="56916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253957"/>
                </a:solidFill>
                <a:latin typeface="Arial Narrow"/>
                <a:ea typeface="Arial Narrow"/>
              </a:rPr>
              <a:t>Москва, 2021</a:t>
            </a:r>
            <a:endParaRPr lang="ru-RU" sz="2800" b="0" strike="noStrike" spc="-1">
              <a:latin typeface="Arial"/>
            </a:endParaRPr>
          </a:p>
        </p:txBody>
      </p:sp>
      <p:pic>
        <p:nvPicPr>
          <p:cNvPr id="120" name="Изображение" descr="Изображение"/>
          <p:cNvPicPr/>
          <p:nvPr/>
        </p:nvPicPr>
        <p:blipFill>
          <a:blip r:embed="rId2"/>
          <a:stretch/>
        </p:blipFill>
        <p:spPr>
          <a:xfrm>
            <a:off x="1506960" y="1330560"/>
            <a:ext cx="2165400" cy="279180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ine 1"/>
          <p:cNvSpPr/>
          <p:nvPr/>
        </p:nvSpPr>
        <p:spPr>
          <a:xfrm>
            <a:off x="1200960" y="2214360"/>
            <a:ext cx="21506400" cy="0"/>
          </a:xfrm>
          <a:prstGeom prst="line">
            <a:avLst/>
          </a:prstGeom>
          <a:ln w="12700">
            <a:solidFill>
              <a:srgbClr val="25395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2"/>
          <p:cNvSpPr/>
          <p:nvPr/>
        </p:nvSpPr>
        <p:spPr>
          <a:xfrm>
            <a:off x="1209600" y="2972880"/>
            <a:ext cx="20559533" cy="23122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US" sz="7000" b="1" cap="all" spc="-1">
                <a:solidFill>
                  <a:srgbClr val="253957"/>
                </a:solidFill>
                <a:latin typeface="Arial Narrow"/>
              </a:rPr>
              <a:t>расписание</a:t>
            </a:r>
            <a:endParaRPr lang="en-US" sz="7000" b="1" cap="all" spc="-1" dirty="0">
              <a:solidFill>
                <a:srgbClr val="253957"/>
              </a:solidFill>
              <a:latin typeface="Arial Narrow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1200960" y="5394960"/>
            <a:ext cx="21505320" cy="712764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 marL="514350" indent="-513080">
              <a:lnSpc>
                <a:spcPct val="100000"/>
              </a:lnSpc>
              <a:buClr>
                <a:srgbClr val="253957"/>
              </a:buClr>
              <a:buFont typeface="StarSymbol"/>
              <a:buAutoNum type="arabicPeriod"/>
            </a:pPr>
            <a:endParaRPr lang="af-ZA" sz="3200" b="0" strike="noStrike" spc="-1" dirty="0">
              <a:solidFill>
                <a:srgbClr val="253957"/>
              </a:solidFill>
              <a:latin typeface="Arial Narrow"/>
            </a:endParaRPr>
          </a:p>
          <a:p>
            <a:pPr marL="514350" indent="-513080">
              <a:buClr>
                <a:srgbClr val="253957"/>
              </a:buClr>
              <a:buFont typeface="StarSymbol"/>
              <a:buAutoNum type="arabicPeriod"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11338920" y="944640"/>
            <a:ext cx="11365200" cy="50832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253957"/>
                </a:solidFill>
                <a:latin typeface="Arial Narrow"/>
                <a:ea typeface="Arial Narrow"/>
              </a:rPr>
              <a:t>MIEM media technology laboratory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30" name="Изображение_0" descr="Изображение"/>
          <p:cNvPicPr/>
          <p:nvPr/>
        </p:nvPicPr>
        <p:blipFill>
          <a:blip r:embed="rId2"/>
          <a:stretch/>
        </p:blipFill>
        <p:spPr>
          <a:xfrm>
            <a:off x="1211040" y="620640"/>
            <a:ext cx="1213920" cy="1213920"/>
          </a:xfrm>
          <a:prstGeom prst="rect">
            <a:avLst/>
          </a:prstGeom>
          <a:ln w="12700">
            <a:noFill/>
          </a:ln>
        </p:spPr>
      </p:pic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8C48885-74FB-41ED-B30E-6E7837EAB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803" y="4822625"/>
            <a:ext cx="12310533" cy="7704795"/>
          </a:xfrm>
          <a:prstGeom prst="rect">
            <a:avLst/>
          </a:prstGeom>
        </p:spPr>
      </p:pic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68918773-0FAE-4D5C-9E6C-054EF9658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342" y="4831617"/>
            <a:ext cx="16268700" cy="76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8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ine 1"/>
          <p:cNvSpPr/>
          <p:nvPr/>
        </p:nvSpPr>
        <p:spPr>
          <a:xfrm>
            <a:off x="1200960" y="2214360"/>
            <a:ext cx="21506400" cy="0"/>
          </a:xfrm>
          <a:prstGeom prst="line">
            <a:avLst/>
          </a:prstGeom>
          <a:ln w="12700">
            <a:solidFill>
              <a:srgbClr val="25395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2"/>
          <p:cNvSpPr/>
          <p:nvPr/>
        </p:nvSpPr>
        <p:spPr>
          <a:xfrm>
            <a:off x="1209600" y="2972880"/>
            <a:ext cx="20559533" cy="23122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US" sz="6000" b="1" cap="all" spc="-1">
                <a:solidFill>
                  <a:srgbClr val="253957"/>
                </a:solidFill>
                <a:latin typeface="Arial Narrow"/>
              </a:rPr>
              <a:t>Управление камерами и классификация изображения</a:t>
            </a:r>
            <a:endParaRPr lang="en-US" sz="6000" b="1" strike="noStrike" cap="all" spc="-1" dirty="0">
              <a:solidFill>
                <a:srgbClr val="253957"/>
              </a:solidFill>
              <a:latin typeface="Arial Narrow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1200960" y="5394960"/>
            <a:ext cx="21505320" cy="712764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 marL="514350" indent="-513080">
              <a:lnSpc>
                <a:spcPct val="100000"/>
              </a:lnSpc>
              <a:buClr>
                <a:srgbClr val="253957"/>
              </a:buClr>
              <a:buFont typeface="StarSymbol"/>
              <a:buAutoNum type="arabicPeriod"/>
            </a:pPr>
            <a:endParaRPr lang="af-ZA" sz="3200" b="0" strike="noStrike" spc="-1" dirty="0">
              <a:solidFill>
                <a:srgbClr val="253957"/>
              </a:solidFill>
              <a:latin typeface="Arial Narrow"/>
            </a:endParaRPr>
          </a:p>
          <a:p>
            <a:pPr marL="514350" indent="-513080">
              <a:buClr>
                <a:srgbClr val="253957"/>
              </a:buClr>
              <a:buFont typeface="StarSymbol"/>
              <a:buAutoNum type="arabicPeriod"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11338920" y="944640"/>
            <a:ext cx="11365200" cy="50832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253957"/>
                </a:solidFill>
                <a:latin typeface="Arial Narrow"/>
                <a:ea typeface="Arial Narrow"/>
              </a:rPr>
              <a:t>MIEM media technology laboratory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30" name="Изображение_0" descr="Изображение"/>
          <p:cNvPicPr/>
          <p:nvPr/>
        </p:nvPicPr>
        <p:blipFill>
          <a:blip r:embed="rId2"/>
          <a:stretch/>
        </p:blipFill>
        <p:spPr>
          <a:xfrm>
            <a:off x="1211040" y="620640"/>
            <a:ext cx="1213920" cy="1213920"/>
          </a:xfrm>
          <a:prstGeom prst="rect">
            <a:avLst/>
          </a:prstGeom>
          <a:ln w="12700">
            <a:noFill/>
          </a:ln>
        </p:spPr>
      </p:pic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8C48885-74FB-41ED-B30E-6E7837EAB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803" y="4822625"/>
            <a:ext cx="12310533" cy="7704795"/>
          </a:xfrm>
          <a:prstGeom prst="rect">
            <a:avLst/>
          </a:prstGeom>
        </p:spPr>
      </p:pic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D1ECD088-21B0-4BA8-90DE-1275681CF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054" y="4734605"/>
            <a:ext cx="16670866" cy="790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07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ine 1"/>
          <p:cNvSpPr/>
          <p:nvPr/>
        </p:nvSpPr>
        <p:spPr>
          <a:xfrm>
            <a:off x="1200960" y="2214360"/>
            <a:ext cx="21506400" cy="0"/>
          </a:xfrm>
          <a:prstGeom prst="line">
            <a:avLst/>
          </a:prstGeom>
          <a:ln w="12700">
            <a:solidFill>
              <a:srgbClr val="25395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2"/>
          <p:cNvSpPr/>
          <p:nvPr/>
        </p:nvSpPr>
        <p:spPr>
          <a:xfrm>
            <a:off x="1209600" y="2972880"/>
            <a:ext cx="20559533" cy="23122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US" sz="7000" b="1" cap="all" spc="-1">
                <a:solidFill>
                  <a:srgbClr val="253957"/>
                </a:solidFill>
                <a:latin typeface="Arial Narrow"/>
              </a:rPr>
              <a:t>Редактор фото</a:t>
            </a:r>
            <a:endParaRPr lang="en-US" sz="7000" b="1" strike="noStrike" cap="all" spc="-1" dirty="0">
              <a:solidFill>
                <a:srgbClr val="253957"/>
              </a:solidFill>
              <a:latin typeface="Arial Narrow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1200960" y="5394960"/>
            <a:ext cx="21505320" cy="712764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 marL="514350" indent="-513080">
              <a:lnSpc>
                <a:spcPct val="100000"/>
              </a:lnSpc>
              <a:buClr>
                <a:srgbClr val="253957"/>
              </a:buClr>
              <a:buFont typeface="StarSymbol"/>
              <a:buAutoNum type="arabicPeriod"/>
            </a:pPr>
            <a:endParaRPr lang="af-ZA" sz="3200" b="0" strike="noStrike" spc="-1" dirty="0">
              <a:solidFill>
                <a:srgbClr val="253957"/>
              </a:solidFill>
              <a:latin typeface="Arial Narrow"/>
            </a:endParaRPr>
          </a:p>
          <a:p>
            <a:pPr marL="514350" indent="-513080">
              <a:buClr>
                <a:srgbClr val="253957"/>
              </a:buClr>
              <a:buFont typeface="StarSymbol"/>
              <a:buAutoNum type="arabicPeriod"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11338920" y="944640"/>
            <a:ext cx="11365200" cy="50832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253957"/>
                </a:solidFill>
                <a:latin typeface="Arial Narrow"/>
                <a:ea typeface="Arial Narrow"/>
              </a:rPr>
              <a:t>MIEM media technology laboratory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30" name="Изображение_0" descr="Изображение"/>
          <p:cNvPicPr/>
          <p:nvPr/>
        </p:nvPicPr>
        <p:blipFill>
          <a:blip r:embed="rId2"/>
          <a:stretch/>
        </p:blipFill>
        <p:spPr>
          <a:xfrm>
            <a:off x="1211040" y="620640"/>
            <a:ext cx="1213920" cy="1213920"/>
          </a:xfrm>
          <a:prstGeom prst="rect">
            <a:avLst/>
          </a:prstGeom>
          <a:ln w="12700">
            <a:noFill/>
          </a:ln>
        </p:spPr>
      </p:pic>
      <p:pic>
        <p:nvPicPr>
          <p:cNvPr id="3" name="Рисунок 3" descr="Изображение выглядит как текст,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813FDDEC-640F-426F-B9B5-093020FB1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821" y="5125359"/>
            <a:ext cx="15739533" cy="767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67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ine 1"/>
          <p:cNvSpPr/>
          <p:nvPr/>
        </p:nvSpPr>
        <p:spPr>
          <a:xfrm>
            <a:off x="1200960" y="2214360"/>
            <a:ext cx="21506400" cy="0"/>
          </a:xfrm>
          <a:prstGeom prst="line">
            <a:avLst/>
          </a:prstGeom>
          <a:ln w="12700">
            <a:solidFill>
              <a:srgbClr val="25395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2"/>
          <p:cNvSpPr/>
          <p:nvPr/>
        </p:nvSpPr>
        <p:spPr>
          <a:xfrm>
            <a:off x="1209600" y="2972880"/>
            <a:ext cx="20559533" cy="23122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US" sz="4800" b="1" cap="all" spc="-1">
                <a:solidFill>
                  <a:srgbClr val="253957"/>
                </a:solidFill>
                <a:latin typeface="Arial Narrow"/>
              </a:rPr>
              <a:t>Управление лекциями. Интеллектуальный подбор аудитории</a:t>
            </a:r>
            <a:endParaRPr lang="ru-RU" sz="4800"/>
          </a:p>
        </p:txBody>
      </p:sp>
      <p:sp>
        <p:nvSpPr>
          <p:cNvPr id="128" name="CustomShape 3"/>
          <p:cNvSpPr/>
          <p:nvPr/>
        </p:nvSpPr>
        <p:spPr>
          <a:xfrm>
            <a:off x="1200960" y="5394960"/>
            <a:ext cx="21505320" cy="712764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 marL="514350" indent="-513080">
              <a:lnSpc>
                <a:spcPct val="100000"/>
              </a:lnSpc>
              <a:buClr>
                <a:srgbClr val="253957"/>
              </a:buClr>
              <a:buFont typeface="StarSymbol"/>
              <a:buAutoNum type="arabicPeriod"/>
            </a:pPr>
            <a:endParaRPr lang="af-ZA" sz="3200" b="0" strike="noStrike" spc="-1" dirty="0">
              <a:solidFill>
                <a:srgbClr val="253957"/>
              </a:solidFill>
              <a:latin typeface="Arial Narrow"/>
            </a:endParaRPr>
          </a:p>
          <a:p>
            <a:pPr marL="514350" indent="-513080">
              <a:buClr>
                <a:srgbClr val="253957"/>
              </a:buClr>
              <a:buFont typeface="StarSymbol"/>
              <a:buAutoNum type="arabicPeriod"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11338920" y="944640"/>
            <a:ext cx="11365200" cy="50832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253957"/>
                </a:solidFill>
                <a:latin typeface="Arial Narrow"/>
                <a:ea typeface="Arial Narrow"/>
              </a:rPr>
              <a:t>MIEM media technology laboratory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30" name="Изображение_0" descr="Изображение"/>
          <p:cNvPicPr/>
          <p:nvPr/>
        </p:nvPicPr>
        <p:blipFill>
          <a:blip r:embed="rId2"/>
          <a:stretch/>
        </p:blipFill>
        <p:spPr>
          <a:xfrm>
            <a:off x="1211040" y="620640"/>
            <a:ext cx="1213920" cy="1213920"/>
          </a:xfrm>
          <a:prstGeom prst="rect">
            <a:avLst/>
          </a:prstGeom>
          <a:ln w="12700">
            <a:noFill/>
          </a:ln>
        </p:spPr>
      </p:pic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8C48885-74FB-41ED-B30E-6E7837EAB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803" y="4822625"/>
            <a:ext cx="12310533" cy="7704795"/>
          </a:xfrm>
          <a:prstGeom prst="rect">
            <a:avLst/>
          </a:prstGeom>
        </p:spPr>
      </p:pic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789A4438-A372-417E-BEEE-D734F968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116" y="4580986"/>
            <a:ext cx="15422032" cy="751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73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115640" y="2972880"/>
            <a:ext cx="21505320" cy="23122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US" sz="7000" b="1" cap="all" spc="-1">
                <a:solidFill>
                  <a:srgbClr val="253957"/>
                </a:solidFill>
                <a:latin typeface="Arial Narrow"/>
              </a:rPr>
              <a:t>Интеллектуальные алгоритмы</a:t>
            </a:r>
            <a:endParaRPr lang="en-US" sz="7000" b="1" strike="noStrike" cap="all" spc="-1" dirty="0">
              <a:solidFill>
                <a:srgbClr val="253957"/>
              </a:solidFill>
              <a:latin typeface="Arial Narrow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7000" b="0" strike="noStrike" spc="-1">
              <a:latin typeface="Arial"/>
            </a:endParaRPr>
          </a:p>
        </p:txBody>
      </p:sp>
      <p:sp>
        <p:nvSpPr>
          <p:cNvPr id="132" name="Line 2"/>
          <p:cNvSpPr/>
          <p:nvPr/>
        </p:nvSpPr>
        <p:spPr>
          <a:xfrm>
            <a:off x="1200960" y="2214360"/>
            <a:ext cx="21506400" cy="0"/>
          </a:xfrm>
          <a:prstGeom prst="line">
            <a:avLst/>
          </a:prstGeom>
          <a:ln w="12700">
            <a:solidFill>
              <a:srgbClr val="25395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3"/>
          <p:cNvSpPr/>
          <p:nvPr/>
        </p:nvSpPr>
        <p:spPr>
          <a:xfrm>
            <a:off x="11338920" y="944640"/>
            <a:ext cx="11365200" cy="50832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253957"/>
                </a:solidFill>
                <a:latin typeface="Arial Narrow"/>
                <a:ea typeface="Arial Narrow"/>
              </a:rPr>
              <a:t>MIEM media technology laboratory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34" name="Изображение" descr="Изображение"/>
          <p:cNvPicPr/>
          <p:nvPr/>
        </p:nvPicPr>
        <p:blipFill>
          <a:blip r:embed="rId2"/>
          <a:stretch/>
        </p:blipFill>
        <p:spPr>
          <a:xfrm>
            <a:off x="1211040" y="620640"/>
            <a:ext cx="1213920" cy="1213920"/>
          </a:xfrm>
          <a:prstGeom prst="rect">
            <a:avLst/>
          </a:prstGeom>
          <a:ln w="12700">
            <a:noFill/>
          </a:ln>
        </p:spPr>
      </p:pic>
      <p:sp>
        <p:nvSpPr>
          <p:cNvPr id="136" name="CustomShape 4"/>
          <p:cNvSpPr/>
          <p:nvPr/>
        </p:nvSpPr>
        <p:spPr>
          <a:xfrm>
            <a:off x="1107360" y="4975920"/>
            <a:ext cx="21502286" cy="75466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 marL="1270"/>
            <a:r>
              <a:rPr lang="ru-RU" sz="3200" spc="-1">
                <a:solidFill>
                  <a:srgbClr val="253957"/>
                </a:solidFill>
                <a:latin typeface="Arial Narrow"/>
              </a:rPr>
              <a:t>Проект решает две интеллектульные задачи:</a:t>
            </a:r>
            <a:endParaRPr lang="ru-RU" sz="3200" b="1" spc="-1" dirty="0">
              <a:solidFill>
                <a:srgbClr val="253957"/>
              </a:solidFill>
              <a:latin typeface="Arial Narrow"/>
            </a:endParaRPr>
          </a:p>
          <a:p>
            <a:pPr marL="515620" indent="-514350">
              <a:buAutoNum type="arabicPeriod"/>
              <a:tabLst>
                <a:tab pos="0" algn="l"/>
              </a:tabLst>
            </a:pPr>
            <a:r>
              <a:rPr lang="ru-RU" sz="3200" spc="-1">
                <a:solidFill>
                  <a:srgbClr val="253957"/>
                </a:solidFill>
                <a:latin typeface="Arial Narrow"/>
              </a:rPr>
              <a:t>Подбор самых качественных аудиторий для проведения мероприятия для N студентов</a:t>
            </a:r>
            <a:endParaRPr lang="ru-RU" sz="3200" spc="-1" dirty="0">
              <a:solidFill>
                <a:srgbClr val="253957"/>
              </a:solidFill>
              <a:latin typeface="Arial Narrow"/>
            </a:endParaRPr>
          </a:p>
          <a:p>
            <a:pPr marL="515620" indent="-514350">
              <a:buAutoNum type="arabicPeriod"/>
              <a:tabLst>
                <a:tab pos="0" algn="l"/>
              </a:tabLst>
            </a:pPr>
            <a:r>
              <a:rPr lang="ru-RU" sz="3200" spc="-1">
                <a:solidFill>
                  <a:srgbClr val="253957"/>
                </a:solidFill>
                <a:latin typeface="Arial Narrow"/>
              </a:rPr>
              <a:t>Распознавание объектов с изображения IP камеры</a:t>
            </a:r>
            <a:endParaRPr lang="ru-RU" sz="3200" spc="-1" dirty="0">
              <a:solidFill>
                <a:srgbClr val="253957"/>
              </a:solidFill>
              <a:latin typeface="Arial Narrow"/>
            </a:endParaRPr>
          </a:p>
          <a:p>
            <a:pPr>
              <a:spcBef>
                <a:spcPts val="2801"/>
              </a:spcBef>
              <a:tabLst>
                <a:tab pos="0" algn="l"/>
              </a:tabLst>
            </a:pPr>
            <a:endParaRPr lang="ru-RU" sz="3200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3338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115640" y="2972880"/>
            <a:ext cx="21505320" cy="23122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US" sz="7000" b="1" cap="all" spc="-1">
                <a:solidFill>
                  <a:srgbClr val="253957"/>
                </a:solidFill>
                <a:latin typeface="Arial Narrow"/>
              </a:rPr>
              <a:t>подбор аудиторий</a:t>
            </a:r>
            <a:endParaRPr lang="en-US" sz="7000" b="1" strike="noStrike" cap="all" spc="-1" dirty="0">
              <a:solidFill>
                <a:srgbClr val="253957"/>
              </a:solidFill>
              <a:latin typeface="Arial Narrow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7000" b="0" strike="noStrike" spc="-1">
              <a:latin typeface="Arial"/>
            </a:endParaRPr>
          </a:p>
        </p:txBody>
      </p:sp>
      <p:sp>
        <p:nvSpPr>
          <p:cNvPr id="132" name="Line 2"/>
          <p:cNvSpPr/>
          <p:nvPr/>
        </p:nvSpPr>
        <p:spPr>
          <a:xfrm>
            <a:off x="1200960" y="2214360"/>
            <a:ext cx="21506400" cy="0"/>
          </a:xfrm>
          <a:prstGeom prst="line">
            <a:avLst/>
          </a:prstGeom>
          <a:ln w="12700">
            <a:solidFill>
              <a:srgbClr val="25395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3"/>
          <p:cNvSpPr/>
          <p:nvPr/>
        </p:nvSpPr>
        <p:spPr>
          <a:xfrm>
            <a:off x="11338920" y="944640"/>
            <a:ext cx="11365200" cy="50832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253957"/>
                </a:solidFill>
                <a:latin typeface="Arial Narrow"/>
                <a:ea typeface="Arial Narrow"/>
              </a:rPr>
              <a:t>MIEM media technology laboratory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34" name="Изображение" descr="Изображение"/>
          <p:cNvPicPr/>
          <p:nvPr/>
        </p:nvPicPr>
        <p:blipFill>
          <a:blip r:embed="rId2"/>
          <a:stretch/>
        </p:blipFill>
        <p:spPr>
          <a:xfrm>
            <a:off x="1211040" y="620640"/>
            <a:ext cx="1213920" cy="1213920"/>
          </a:xfrm>
          <a:prstGeom prst="rect">
            <a:avLst/>
          </a:prstGeom>
          <a:ln w="12700">
            <a:noFill/>
          </a:ln>
        </p:spPr>
      </p:pic>
      <p:sp>
        <p:nvSpPr>
          <p:cNvPr id="136" name="CustomShape 4"/>
          <p:cNvSpPr/>
          <p:nvPr/>
        </p:nvSpPr>
        <p:spPr>
          <a:xfrm>
            <a:off x="1107360" y="4975920"/>
            <a:ext cx="21502286" cy="75466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 marL="1270">
              <a:buClr>
                <a:srgbClr val="253957"/>
              </a:buClr>
            </a:pPr>
            <a:r>
              <a:rPr lang="ru-RU" sz="3200" b="1" spc="-1" dirty="0">
                <a:solidFill>
                  <a:srgbClr val="253957"/>
                </a:solidFill>
                <a:latin typeface="Arial Narrow"/>
              </a:rPr>
              <a:t>Задача</a:t>
            </a:r>
          </a:p>
          <a:p>
            <a:pPr marL="1270">
              <a:buFont typeface="Arial"/>
            </a:pPr>
            <a:endParaRPr lang="ru-RU" sz="3200" spc="-1" dirty="0">
              <a:solidFill>
                <a:srgbClr val="253957"/>
              </a:solidFill>
              <a:latin typeface="Arial Narrow"/>
            </a:endParaRPr>
          </a:p>
          <a:p>
            <a:pPr marL="1270">
              <a:buFont typeface="Arial"/>
            </a:pPr>
            <a:r>
              <a:rPr lang="ru-RU" sz="3200" spc="-1">
                <a:solidFill>
                  <a:srgbClr val="253957"/>
                </a:solidFill>
                <a:latin typeface="Arial Narrow"/>
              </a:rPr>
              <a:t>Подобрать самые качественные аудитории для проведения мероприятия с участием N студентов, при этом:</a:t>
            </a:r>
            <a:endParaRPr lang="ru-RU" sz="3200" b="0" strike="noStrike" spc="-1">
              <a:solidFill>
                <a:srgbClr val="253957"/>
              </a:solidFill>
              <a:latin typeface="Arial Narrow"/>
            </a:endParaRPr>
          </a:p>
          <a:p>
            <a:pPr marL="458470" indent="-457200">
              <a:buFont typeface="Arial"/>
              <a:buChar char="•"/>
              <a:tabLst>
                <a:tab pos="0" algn="l"/>
              </a:tabLst>
            </a:pPr>
            <a:r>
              <a:rPr lang="ru-RU" sz="3200" spc="-1">
                <a:solidFill>
                  <a:srgbClr val="253957"/>
                </a:solidFill>
                <a:latin typeface="Arial Narrow"/>
              </a:rPr>
              <a:t>Аудитория задается тремя целочисленными сущностями: номером, вместимостью и коэфицентом качества</a:t>
            </a:r>
            <a:endParaRPr lang="ru-RU" sz="3200" spc="-1" dirty="0">
              <a:solidFill>
                <a:srgbClr val="253957"/>
              </a:solidFill>
              <a:latin typeface="Arial Narrow"/>
            </a:endParaRPr>
          </a:p>
          <a:p>
            <a:pPr marL="458470" indent="-457200">
              <a:buFont typeface="Arial"/>
              <a:buChar char="•"/>
              <a:tabLst>
                <a:tab pos="0" algn="l"/>
              </a:tabLst>
            </a:pPr>
            <a:r>
              <a:rPr lang="ru-RU" sz="3200" spc="-1">
                <a:solidFill>
                  <a:srgbClr val="253957"/>
                </a:solidFill>
                <a:latin typeface="Arial Narrow"/>
              </a:rPr>
              <a:t>Качество аудитории определеятся наличием специальных реквизитов, а именно микрофона, проектора, доски или компьютера</a:t>
            </a:r>
            <a:endParaRPr lang="ru-RU" sz="3200" b="0" strike="noStrike" spc="-1" dirty="0">
              <a:solidFill>
                <a:srgbClr val="253957"/>
              </a:solidFill>
              <a:latin typeface="Arial Narrow"/>
            </a:endParaRPr>
          </a:p>
          <a:p>
            <a:pPr marL="458470" indent="-457200">
              <a:buFont typeface="Arial"/>
              <a:buChar char="•"/>
              <a:tabLst>
                <a:tab pos="0" algn="l"/>
              </a:tabLst>
            </a:pPr>
            <a:r>
              <a:rPr lang="ru-RU" sz="3200" spc="-1">
                <a:solidFill>
                  <a:srgbClr val="253957"/>
                </a:solidFill>
                <a:latin typeface="Arial Narrow"/>
              </a:rPr>
              <a:t>Итоговое качество пропорционально колличеству реквизитов: два проектора в разных аудиториях ценнее, чем один проектор в одной аудитории</a:t>
            </a:r>
            <a:endParaRPr lang="ru-RU" sz="3200" spc="-1" dirty="0">
              <a:solidFill>
                <a:srgbClr val="253957"/>
              </a:solidFill>
              <a:latin typeface="Arial Narrow"/>
            </a:endParaRPr>
          </a:p>
          <a:p>
            <a:pPr marL="458470" indent="-457200">
              <a:buFont typeface="Arial"/>
              <a:buChar char="•"/>
              <a:tabLst>
                <a:tab pos="0" algn="l"/>
              </a:tabLst>
            </a:pPr>
            <a:r>
              <a:rPr lang="ru-RU" sz="3200" spc="-1">
                <a:solidFill>
                  <a:srgbClr val="253957"/>
                </a:solidFill>
                <a:latin typeface="Arial Narrow"/>
              </a:rPr>
              <a:t>N студентов - верхний предел суммы вместимостей аудиторий т.е. итоговая суммарная вместимость может быть меньше чем N (для проведения мероприятия, если мест немного не хватает, можно поставить стулья в аудитории)</a:t>
            </a:r>
            <a:endParaRPr lang="ru-RU" sz="3200" spc="-1" dirty="0">
              <a:solidFill>
                <a:srgbClr val="253957"/>
              </a:solidFill>
              <a:latin typeface="Arial Narrow"/>
            </a:endParaRPr>
          </a:p>
          <a:p>
            <a:pPr>
              <a:spcBef>
                <a:spcPts val="2801"/>
              </a:spcBef>
              <a:tabLst>
                <a:tab pos="0" algn="l"/>
              </a:tabLst>
            </a:pPr>
            <a:endParaRPr lang="ru-RU" sz="3200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7006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115640" y="2972880"/>
            <a:ext cx="21505320" cy="23122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US" sz="7000" b="1" cap="all" spc="-1">
                <a:solidFill>
                  <a:srgbClr val="253957"/>
                </a:solidFill>
                <a:latin typeface="Arial Narrow"/>
              </a:rPr>
              <a:t>Диаграмма решения</a:t>
            </a:r>
            <a:endParaRPr lang="en-US" sz="7000" b="1" cap="all" spc="-1" dirty="0">
              <a:solidFill>
                <a:srgbClr val="253957"/>
              </a:solidFill>
              <a:latin typeface="Arial Narrow"/>
            </a:endParaRPr>
          </a:p>
          <a:p>
            <a:pPr>
              <a:tabLst>
                <a:tab pos="0" algn="l"/>
              </a:tabLst>
            </a:pPr>
            <a:endParaRPr lang="ru-RU" sz="700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Line 2"/>
          <p:cNvSpPr/>
          <p:nvPr/>
        </p:nvSpPr>
        <p:spPr>
          <a:xfrm>
            <a:off x="1200960" y="2214360"/>
            <a:ext cx="21506400" cy="0"/>
          </a:xfrm>
          <a:prstGeom prst="line">
            <a:avLst/>
          </a:prstGeom>
          <a:ln w="12700">
            <a:solidFill>
              <a:srgbClr val="25395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3"/>
          <p:cNvSpPr/>
          <p:nvPr/>
        </p:nvSpPr>
        <p:spPr>
          <a:xfrm>
            <a:off x="11338920" y="944640"/>
            <a:ext cx="11365200" cy="50832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253957"/>
                </a:solidFill>
                <a:latin typeface="Arial Narrow"/>
                <a:ea typeface="Arial Narrow"/>
              </a:rPr>
              <a:t>MIEM media technology laboratory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34" name="Изображение" descr="Изображение"/>
          <p:cNvPicPr/>
          <p:nvPr/>
        </p:nvPicPr>
        <p:blipFill>
          <a:blip r:embed="rId2"/>
          <a:stretch/>
        </p:blipFill>
        <p:spPr>
          <a:xfrm>
            <a:off x="1211040" y="620640"/>
            <a:ext cx="1213920" cy="1213920"/>
          </a:xfrm>
          <a:prstGeom prst="rect">
            <a:avLst/>
          </a:prstGeom>
          <a:ln w="12700">
            <a:noFill/>
          </a:ln>
        </p:spPr>
      </p:pic>
      <p:sp>
        <p:nvSpPr>
          <p:cNvPr id="136" name="CustomShape 4"/>
          <p:cNvSpPr/>
          <p:nvPr/>
        </p:nvSpPr>
        <p:spPr>
          <a:xfrm>
            <a:off x="1107360" y="4975920"/>
            <a:ext cx="21502286" cy="75466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 marL="1270">
              <a:buClr>
                <a:srgbClr val="253957"/>
              </a:buClr>
            </a:pPr>
            <a:endParaRPr lang="ru-RU" sz="3200" b="1" spc="-1" dirty="0">
              <a:solidFill>
                <a:srgbClr val="253957"/>
              </a:solidFill>
              <a:latin typeface="Arial Narrow"/>
            </a:endParaRP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D8EF8E3D-1799-4F82-96C5-A6D4E0A1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748" y="4762190"/>
            <a:ext cx="9389533" cy="797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37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115640" y="2972880"/>
            <a:ext cx="21505320" cy="23122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US" sz="7000" b="1" cap="all" spc="-1">
                <a:solidFill>
                  <a:srgbClr val="253957"/>
                </a:solidFill>
                <a:latin typeface="Arial Narrow"/>
              </a:rPr>
              <a:t>код</a:t>
            </a:r>
            <a:endParaRPr lang="en-US" sz="7000" b="1" strike="noStrike" cap="all" spc="-1" dirty="0">
              <a:solidFill>
                <a:srgbClr val="253957"/>
              </a:solidFill>
              <a:latin typeface="Arial Narrow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7000" b="0" strike="noStrike" spc="-1">
              <a:latin typeface="Arial"/>
            </a:endParaRPr>
          </a:p>
        </p:txBody>
      </p:sp>
      <p:sp>
        <p:nvSpPr>
          <p:cNvPr id="132" name="Line 2"/>
          <p:cNvSpPr/>
          <p:nvPr/>
        </p:nvSpPr>
        <p:spPr>
          <a:xfrm>
            <a:off x="1200960" y="2214360"/>
            <a:ext cx="21506400" cy="0"/>
          </a:xfrm>
          <a:prstGeom prst="line">
            <a:avLst/>
          </a:prstGeom>
          <a:ln w="12700">
            <a:solidFill>
              <a:srgbClr val="25395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3"/>
          <p:cNvSpPr/>
          <p:nvPr/>
        </p:nvSpPr>
        <p:spPr>
          <a:xfrm>
            <a:off x="11338920" y="944640"/>
            <a:ext cx="11365200" cy="50832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253957"/>
                </a:solidFill>
                <a:latin typeface="Arial Narrow"/>
                <a:ea typeface="Arial Narrow"/>
              </a:rPr>
              <a:t>MIEM media technology laboratory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34" name="Изображение" descr="Изображение"/>
          <p:cNvPicPr/>
          <p:nvPr/>
        </p:nvPicPr>
        <p:blipFill>
          <a:blip r:embed="rId2"/>
          <a:stretch/>
        </p:blipFill>
        <p:spPr>
          <a:xfrm>
            <a:off x="1211040" y="620640"/>
            <a:ext cx="1213920" cy="1213920"/>
          </a:xfrm>
          <a:prstGeom prst="rect">
            <a:avLst/>
          </a:prstGeom>
          <a:ln w="12700">
            <a:noFill/>
          </a:ln>
        </p:spPr>
      </p:pic>
      <p:sp>
        <p:nvSpPr>
          <p:cNvPr id="136" name="CustomShape 4"/>
          <p:cNvSpPr/>
          <p:nvPr/>
        </p:nvSpPr>
        <p:spPr>
          <a:xfrm>
            <a:off x="1107360" y="4975920"/>
            <a:ext cx="21502286" cy="75466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r>
              <a:rPr lang="ru-RU" sz="3200" spc="-1">
                <a:ea typeface="+mn-lt"/>
                <a:cs typeface="+mn-lt"/>
              </a:rPr>
              <a:t>def knapSack(students, data, n):</a:t>
            </a:r>
            <a:endParaRPr lang="ru-RU"/>
          </a:p>
          <a:p>
            <a:r>
              <a:rPr lang="ru-RU" sz="3200" spc="-1">
                <a:ea typeface="+mn-lt"/>
                <a:cs typeface="+mn-lt"/>
              </a:rPr>
              <a:t>    if n == 0 or students == 0:</a:t>
            </a:r>
            <a:endParaRPr lang="ru-RU">
              <a:ea typeface="+mn-lt"/>
              <a:cs typeface="+mn-lt"/>
            </a:endParaRPr>
          </a:p>
          <a:p>
            <a:pPr>
              <a:tabLst>
                <a:tab pos="0" algn="l"/>
              </a:tabLst>
            </a:pPr>
            <a:r>
              <a:rPr lang="ru-RU" sz="3200" spc="-1">
                <a:ea typeface="+mn-lt"/>
                <a:cs typeface="+mn-lt"/>
              </a:rPr>
              <a:t>        return []</a:t>
            </a:r>
            <a:endParaRPr lang="ru-RU"/>
          </a:p>
          <a:p>
            <a:pPr>
              <a:tabLst>
                <a:tab pos="0" algn="l"/>
              </a:tabLst>
            </a:pPr>
            <a:r>
              <a:rPr lang="ru-RU" sz="3200" spc="-1">
                <a:ea typeface="+mn-lt"/>
                <a:cs typeface="+mn-lt"/>
              </a:rPr>
              <a:t>    if (data[n-1][2] &gt; students):</a:t>
            </a:r>
            <a:endParaRPr lang="ru-RU"/>
          </a:p>
          <a:p>
            <a:pPr>
              <a:tabLst>
                <a:tab pos="0" algn="l"/>
              </a:tabLst>
            </a:pPr>
            <a:r>
              <a:rPr lang="ru-RU" sz="3200" spc="-1">
                <a:ea typeface="+mn-lt"/>
                <a:cs typeface="+mn-lt"/>
              </a:rPr>
              <a:t>        return knapSack(students, data, n-1)</a:t>
            </a:r>
            <a:endParaRPr lang="ru-RU"/>
          </a:p>
          <a:p>
            <a:pPr>
              <a:tabLst>
                <a:tab pos="0" algn="l"/>
              </a:tabLst>
            </a:pPr>
            <a:r>
              <a:rPr lang="ru-RU" sz="3200" spc="-1">
                <a:ea typeface="+mn-lt"/>
                <a:cs typeface="+mn-lt"/>
              </a:rPr>
              <a:t>    else:</a:t>
            </a:r>
            <a:endParaRPr lang="ru-RU">
              <a:ea typeface="+mn-lt"/>
              <a:cs typeface="+mn-lt"/>
            </a:endParaRPr>
          </a:p>
          <a:p>
            <a:pPr>
              <a:tabLst>
                <a:tab pos="0" algn="l"/>
              </a:tabLst>
            </a:pPr>
            <a:r>
              <a:rPr lang="ru-RU" sz="3200" spc="-1">
                <a:ea typeface="+mn-lt"/>
                <a:cs typeface="+mn-lt"/>
              </a:rPr>
              <a:t>        next_knapsack = knapSack(students - data[n-1][2], data, n-1)</a:t>
            </a:r>
            <a:endParaRPr lang="ru-RU"/>
          </a:p>
          <a:p>
            <a:pPr>
              <a:tabLst>
                <a:tab pos="0" algn="l"/>
              </a:tabLst>
            </a:pPr>
            <a:r>
              <a:rPr lang="ru-RU" sz="3200" spc="-1">
                <a:ea typeface="+mn-lt"/>
                <a:cs typeface="+mn-lt"/>
              </a:rPr>
              <a:t>        if data[n-1][1] + sum(i[1] for i in next_knapsack) &gt; sum(i[1] for i in next_knapsack):</a:t>
            </a:r>
            <a:endParaRPr lang="ru-RU"/>
          </a:p>
          <a:p>
            <a:pPr>
              <a:tabLst>
                <a:tab pos="0" algn="l"/>
              </a:tabLst>
            </a:pPr>
            <a:r>
              <a:rPr lang="ru-RU" sz="3200" spc="-1">
                <a:ea typeface="+mn-lt"/>
                <a:cs typeface="+mn-lt"/>
              </a:rPr>
              <a:t>            return [data[n-1], *next_knapsack]</a:t>
            </a:r>
            <a:endParaRPr lang="ru-RU"/>
          </a:p>
          <a:p>
            <a:pPr>
              <a:tabLst>
                <a:tab pos="0" algn="l"/>
              </a:tabLst>
            </a:pPr>
            <a:r>
              <a:rPr lang="ru-RU" sz="3200" spc="-1">
                <a:ea typeface="+mn-lt"/>
                <a:cs typeface="+mn-lt"/>
              </a:rPr>
              <a:t>        else:</a:t>
            </a:r>
            <a:endParaRPr lang="ru-RU"/>
          </a:p>
          <a:p>
            <a:pPr>
              <a:tabLst>
                <a:tab pos="0" algn="l"/>
              </a:tabLst>
            </a:pPr>
            <a:r>
              <a:rPr lang="ru-RU" sz="3200" spc="-1">
                <a:ea typeface="+mn-lt"/>
                <a:cs typeface="+mn-lt"/>
              </a:rPr>
              <a:t>            return knapSack(students, data, n-1)</a:t>
            </a:r>
            <a:endParaRPr lang="ru-RU">
              <a:ea typeface="+mn-lt"/>
              <a:cs typeface="+mn-lt"/>
            </a:endParaRPr>
          </a:p>
          <a:p>
            <a:pPr marL="1270">
              <a:tabLst>
                <a:tab pos="0" algn="l"/>
              </a:tabLst>
            </a:pPr>
            <a:endParaRPr lang="ru-RU" sz="3200" b="1" spc="-1" dirty="0">
              <a:solidFill>
                <a:srgbClr val="253957"/>
              </a:solidFill>
              <a:latin typeface="Arial Narrow"/>
            </a:endParaRPr>
          </a:p>
          <a:p>
            <a:pPr marL="1270">
              <a:tabLst>
                <a:tab pos="0" algn="l"/>
              </a:tabLst>
            </a:pPr>
            <a:r>
              <a:rPr lang="ru-RU" sz="3200" spc="-1">
                <a:solidFill>
                  <a:srgbClr val="253957"/>
                </a:solidFill>
                <a:latin typeface="Arial Narrow"/>
              </a:rPr>
              <a:t># students - максимальное колличество N студентов</a:t>
            </a:r>
          </a:p>
          <a:p>
            <a:pPr marL="1270">
              <a:tabLst>
                <a:tab pos="0" algn="l"/>
              </a:tabLst>
            </a:pPr>
            <a:r>
              <a:rPr lang="ru-RU" sz="3200" spc="-1">
                <a:solidFill>
                  <a:srgbClr val="253957"/>
                </a:solidFill>
                <a:latin typeface="Arial Narrow"/>
              </a:rPr>
              <a:t># data - список кортежей, где кортеж имеет формат (номер аудитории, качество, вместимость)</a:t>
            </a:r>
          </a:p>
          <a:p>
            <a:pPr marL="1270">
              <a:tabLst>
                <a:tab pos="0" algn="l"/>
              </a:tabLst>
            </a:pPr>
            <a:r>
              <a:rPr lang="ru-RU" sz="3200" spc="-1">
                <a:solidFill>
                  <a:srgbClr val="253957"/>
                </a:solidFill>
                <a:latin typeface="Arial Narrow"/>
              </a:rPr>
              <a:t># n - длина списка data</a:t>
            </a:r>
            <a:endParaRPr lang="ru-RU" sz="3200" spc="-1" dirty="0">
              <a:solidFill>
                <a:srgbClr val="253957"/>
              </a:solidFill>
              <a:latin typeface="Arial Narrow"/>
            </a:endParaRPr>
          </a:p>
          <a:p>
            <a:pPr>
              <a:spcBef>
                <a:spcPts val="2801"/>
              </a:spcBef>
              <a:tabLst>
                <a:tab pos="0" algn="l"/>
              </a:tabLst>
            </a:pPr>
            <a:endParaRPr lang="ru-RU" sz="3200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4210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115640" y="2972880"/>
            <a:ext cx="21505320" cy="23122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US" sz="7000" b="1" cap="all" spc="-1">
                <a:solidFill>
                  <a:srgbClr val="253957"/>
                </a:solidFill>
                <a:latin typeface="Arial Narrow"/>
              </a:rPr>
              <a:t>Пример работы</a:t>
            </a:r>
            <a:endParaRPr lang="en-US" sz="7000" b="1" strike="noStrike" cap="all" spc="-1" dirty="0">
              <a:solidFill>
                <a:srgbClr val="253957"/>
              </a:solidFill>
              <a:latin typeface="Arial Narrow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7000" b="0" strike="noStrike" spc="-1">
              <a:latin typeface="Arial"/>
            </a:endParaRPr>
          </a:p>
        </p:txBody>
      </p:sp>
      <p:sp>
        <p:nvSpPr>
          <p:cNvPr id="132" name="Line 2"/>
          <p:cNvSpPr/>
          <p:nvPr/>
        </p:nvSpPr>
        <p:spPr>
          <a:xfrm>
            <a:off x="1200960" y="2214360"/>
            <a:ext cx="21506400" cy="0"/>
          </a:xfrm>
          <a:prstGeom prst="line">
            <a:avLst/>
          </a:prstGeom>
          <a:ln w="12700">
            <a:solidFill>
              <a:srgbClr val="25395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3"/>
          <p:cNvSpPr/>
          <p:nvPr/>
        </p:nvSpPr>
        <p:spPr>
          <a:xfrm>
            <a:off x="11338920" y="944640"/>
            <a:ext cx="11365200" cy="50832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253957"/>
                </a:solidFill>
                <a:latin typeface="Arial Narrow"/>
                <a:ea typeface="Arial Narrow"/>
              </a:rPr>
              <a:t>MIEM media technology laboratory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34" name="Изображение" descr="Изображение"/>
          <p:cNvPicPr/>
          <p:nvPr/>
        </p:nvPicPr>
        <p:blipFill>
          <a:blip r:embed="rId2"/>
          <a:stretch/>
        </p:blipFill>
        <p:spPr>
          <a:xfrm>
            <a:off x="1211040" y="620640"/>
            <a:ext cx="1213920" cy="1213920"/>
          </a:xfrm>
          <a:prstGeom prst="rect">
            <a:avLst/>
          </a:prstGeom>
          <a:ln w="12700">
            <a:noFill/>
          </a:ln>
        </p:spPr>
      </p:pic>
      <p:sp>
        <p:nvSpPr>
          <p:cNvPr id="136" name="CustomShape 4"/>
          <p:cNvSpPr/>
          <p:nvPr/>
        </p:nvSpPr>
        <p:spPr>
          <a:xfrm>
            <a:off x="1107360" y="4975920"/>
            <a:ext cx="21502286" cy="75466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endParaRPr lang="ru-RU" sz="3200" spc="-1" dirty="0">
              <a:latin typeface="Arial"/>
              <a:cs typeface="Arial"/>
            </a:endParaRP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427854A7-42DF-44E8-95D3-D927B2E20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140" y="4549582"/>
            <a:ext cx="19168533" cy="728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18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115640" y="2972880"/>
            <a:ext cx="21505320" cy="23122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US" sz="7000" b="1" cap="all" spc="-1">
                <a:solidFill>
                  <a:srgbClr val="253957"/>
                </a:solidFill>
                <a:latin typeface="Arial Narrow"/>
                <a:ea typeface="+mn-lt"/>
                <a:cs typeface="+mn-lt"/>
              </a:rPr>
              <a:t>Классификация объекта на видео</a:t>
            </a:r>
            <a:endParaRPr lang="en-US" sz="7000" b="1" strike="noStrike" cap="all" spc="-1">
              <a:solidFill>
                <a:srgbClr val="253957"/>
              </a:solidFill>
              <a:latin typeface="Arial Narrow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7000" b="0" strike="noStrike" spc="-1">
              <a:latin typeface="Arial"/>
            </a:endParaRPr>
          </a:p>
        </p:txBody>
      </p:sp>
      <p:sp>
        <p:nvSpPr>
          <p:cNvPr id="132" name="Line 2"/>
          <p:cNvSpPr/>
          <p:nvPr/>
        </p:nvSpPr>
        <p:spPr>
          <a:xfrm>
            <a:off x="1200960" y="2214360"/>
            <a:ext cx="21506400" cy="0"/>
          </a:xfrm>
          <a:prstGeom prst="line">
            <a:avLst/>
          </a:prstGeom>
          <a:ln w="12700">
            <a:solidFill>
              <a:srgbClr val="25395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3"/>
          <p:cNvSpPr/>
          <p:nvPr/>
        </p:nvSpPr>
        <p:spPr>
          <a:xfrm>
            <a:off x="11338920" y="944640"/>
            <a:ext cx="11365200" cy="50832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253957"/>
                </a:solidFill>
                <a:latin typeface="Arial Narrow"/>
                <a:ea typeface="Arial Narrow"/>
              </a:rPr>
              <a:t>MIEM media technology laboratory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34" name="Изображение" descr="Изображение"/>
          <p:cNvPicPr/>
          <p:nvPr/>
        </p:nvPicPr>
        <p:blipFill>
          <a:blip r:embed="rId2"/>
          <a:stretch/>
        </p:blipFill>
        <p:spPr>
          <a:xfrm>
            <a:off x="1211040" y="620640"/>
            <a:ext cx="1213920" cy="1213920"/>
          </a:xfrm>
          <a:prstGeom prst="rect">
            <a:avLst/>
          </a:prstGeom>
          <a:ln w="12700">
            <a:noFill/>
          </a:ln>
        </p:spPr>
      </p:pic>
      <p:sp>
        <p:nvSpPr>
          <p:cNvPr id="136" name="CustomShape 4"/>
          <p:cNvSpPr/>
          <p:nvPr/>
        </p:nvSpPr>
        <p:spPr>
          <a:xfrm>
            <a:off x="1107360" y="4975920"/>
            <a:ext cx="21502286" cy="75466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 marL="1270">
              <a:buClr>
                <a:srgbClr val="253957"/>
              </a:buClr>
              <a:tabLst>
                <a:tab pos="0" algn="l"/>
              </a:tabLst>
            </a:pPr>
            <a:r>
              <a:rPr lang="ru-RU" sz="3200" spc="-1" dirty="0">
                <a:solidFill>
                  <a:srgbClr val="253957"/>
                </a:solidFill>
                <a:latin typeface="Arial Narrow"/>
              </a:rPr>
              <a:t>Также в проект был добавлен сервис для моментальной классификации изображения с камеры. Для этого был добавлен отдельный серверный модуль, принимающий кадры с камеры и классифицирующей изображение с помощью нейросети ResNet50. Вся работа по </a:t>
            </a:r>
            <a:r>
              <a:rPr lang="ru-RU" sz="3200" spc="-1">
                <a:solidFill>
                  <a:srgbClr val="253957"/>
                </a:solidFill>
                <a:latin typeface="Arial Narrow"/>
              </a:rPr>
              <a:t>классификации изображения проводилась с помощью keras фреймворка.</a:t>
            </a:r>
            <a:endParaRPr lang="ru-RU" sz="3200" spc="-1" dirty="0">
              <a:solidFill>
                <a:srgbClr val="253957"/>
              </a:solidFill>
              <a:latin typeface="Arial Narrow"/>
            </a:endParaRPr>
          </a:p>
          <a:p>
            <a:pPr>
              <a:spcBef>
                <a:spcPts val="2801"/>
              </a:spcBef>
              <a:tabLst>
                <a:tab pos="0" algn="l"/>
              </a:tabLst>
            </a:pPr>
            <a:endParaRPr lang="ru-RU" sz="3200" b="1" spc="-1" dirty="0">
              <a:solidFill>
                <a:srgbClr val="253957"/>
              </a:solid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890512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ine 1"/>
          <p:cNvSpPr/>
          <p:nvPr/>
        </p:nvSpPr>
        <p:spPr>
          <a:xfrm>
            <a:off x="1200960" y="2214360"/>
            <a:ext cx="21506400" cy="0"/>
          </a:xfrm>
          <a:prstGeom prst="line">
            <a:avLst/>
          </a:prstGeom>
          <a:ln w="12700">
            <a:solidFill>
              <a:srgbClr val="25395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2"/>
          <p:cNvSpPr/>
          <p:nvPr/>
        </p:nvSpPr>
        <p:spPr>
          <a:xfrm>
            <a:off x="1209600" y="2972880"/>
            <a:ext cx="16072200" cy="23122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7000" b="1" strike="noStrike" cap="all" spc="-1">
                <a:solidFill>
                  <a:srgbClr val="253957"/>
                </a:solidFill>
                <a:latin typeface="Arial Narrow"/>
                <a:ea typeface="Arial Narrow"/>
              </a:rPr>
              <a:t>Постановка задачи</a:t>
            </a:r>
            <a:endParaRPr lang="ru-RU" sz="7000" b="0" strike="noStrike" spc="-1"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1200960" y="5394960"/>
            <a:ext cx="21505320" cy="712764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 marL="514350" indent="-513080">
              <a:lnSpc>
                <a:spcPct val="100000"/>
              </a:lnSpc>
              <a:buClr>
                <a:srgbClr val="253957"/>
              </a:buClr>
              <a:buFont typeface="StarSymbol"/>
              <a:buAutoNum type="arabicPeriod"/>
            </a:pP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Наша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разработка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-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сайт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,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объединяющий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все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медиа-сервисы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МИЭМ.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На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момент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презентации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проекта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реализовано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управление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камерами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в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аудиториях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,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назначение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записи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лекций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и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наложение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эффектов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на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фото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.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Дополнительно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реализованы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просмотр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и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управление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расписанием</a:t>
            </a:r>
            <a:endParaRPr lang="ru-RU" sz="3200" b="0" strike="noStrike" spc="-1" dirty="0" err="1">
              <a:latin typeface="Arial"/>
            </a:endParaRPr>
          </a:p>
          <a:p>
            <a:pPr marL="514350" indent="-513080">
              <a:lnSpc>
                <a:spcPct val="100000"/>
              </a:lnSpc>
              <a:buClr>
                <a:srgbClr val="253957"/>
              </a:buClr>
              <a:buFont typeface="StarSymbol"/>
              <a:buAutoNum type="arabicPeriod"/>
            </a:pP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Целевая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аудитория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проекта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–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работники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медиацентра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МИЭМ.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Сайт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призван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помочь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упростить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их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текущий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рабочий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процесс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, а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именно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spc="-1" dirty="0" err="1">
                <a:solidFill>
                  <a:srgbClr val="253957"/>
                </a:solidFill>
                <a:latin typeface="Arial Narrow"/>
                <a:ea typeface="Arial Narrow"/>
              </a:rPr>
              <a:t>осуществление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записи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,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сохранения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и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монтажа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видео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с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различных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мероприятий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в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аудиториях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университета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.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Если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раньше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для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этого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нужно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было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пользоваться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множеством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различных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программ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и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приложений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,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то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в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нашем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проекте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мы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собрали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все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нужные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для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работы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интрументы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в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один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 </a:t>
            </a:r>
            <a:r>
              <a:rPr lang="af-ZA" sz="3200" b="0" strike="noStrike" spc="-1" dirty="0" err="1">
                <a:solidFill>
                  <a:srgbClr val="253957"/>
                </a:solidFill>
                <a:latin typeface="Arial Narrow"/>
                <a:ea typeface="Arial Narrow"/>
              </a:rPr>
              <a:t>веб-сервис</a:t>
            </a:r>
            <a:r>
              <a:rPr lang="af-ZA" sz="3200" b="0" strike="noStrike" spc="-1" dirty="0">
                <a:solidFill>
                  <a:srgbClr val="253957"/>
                </a:solidFill>
                <a:latin typeface="Arial Narrow"/>
                <a:ea typeface="Arial Narrow"/>
              </a:rPr>
              <a:t>.</a:t>
            </a:r>
            <a:endParaRPr lang="ru-RU" sz="3200" b="0" strike="noStrike" spc="-1" dirty="0">
              <a:latin typeface="Arial"/>
            </a:endParaRPr>
          </a:p>
          <a:p>
            <a:pPr marL="514350" indent="-513080">
              <a:buClr>
                <a:srgbClr val="253957"/>
              </a:buClr>
              <a:buFont typeface="StarSymbol"/>
              <a:buAutoNum type="arabicPeriod"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11338920" y="944640"/>
            <a:ext cx="11365200" cy="50832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253957"/>
                </a:solidFill>
                <a:latin typeface="Arial Narrow"/>
                <a:ea typeface="Arial Narrow"/>
              </a:rPr>
              <a:t>MIEM media technology laboratory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30" name="Изображение_0" descr="Изображение"/>
          <p:cNvPicPr/>
          <p:nvPr/>
        </p:nvPicPr>
        <p:blipFill>
          <a:blip r:embed="rId2"/>
          <a:stretch/>
        </p:blipFill>
        <p:spPr>
          <a:xfrm>
            <a:off x="1211040" y="620640"/>
            <a:ext cx="1213920" cy="121392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115640" y="2972880"/>
            <a:ext cx="21505320" cy="23122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US" sz="7000" b="1" cap="all" spc="-1">
                <a:solidFill>
                  <a:srgbClr val="253957"/>
                </a:solidFill>
                <a:latin typeface="Arial Narrow"/>
                <a:ea typeface="+mn-lt"/>
                <a:cs typeface="+mn-lt"/>
              </a:rPr>
              <a:t>resnet50</a:t>
            </a:r>
            <a:endParaRPr lang="ru-RU"/>
          </a:p>
        </p:txBody>
      </p:sp>
      <p:sp>
        <p:nvSpPr>
          <p:cNvPr id="132" name="Line 2"/>
          <p:cNvSpPr/>
          <p:nvPr/>
        </p:nvSpPr>
        <p:spPr>
          <a:xfrm>
            <a:off x="1200960" y="2214360"/>
            <a:ext cx="21506400" cy="0"/>
          </a:xfrm>
          <a:prstGeom prst="line">
            <a:avLst/>
          </a:prstGeom>
          <a:ln w="12700">
            <a:solidFill>
              <a:srgbClr val="25395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3"/>
          <p:cNvSpPr/>
          <p:nvPr/>
        </p:nvSpPr>
        <p:spPr>
          <a:xfrm>
            <a:off x="11338920" y="944640"/>
            <a:ext cx="11365200" cy="50832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253957"/>
                </a:solidFill>
                <a:latin typeface="Arial Narrow"/>
                <a:ea typeface="Arial Narrow"/>
              </a:rPr>
              <a:t>MIEM media technology laboratory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34" name="Изображение" descr="Изображение"/>
          <p:cNvPicPr/>
          <p:nvPr/>
        </p:nvPicPr>
        <p:blipFill>
          <a:blip r:embed="rId2"/>
          <a:stretch/>
        </p:blipFill>
        <p:spPr>
          <a:xfrm>
            <a:off x="1211040" y="620640"/>
            <a:ext cx="1213920" cy="1213920"/>
          </a:xfrm>
          <a:prstGeom prst="rect">
            <a:avLst/>
          </a:prstGeom>
          <a:ln w="12700">
            <a:noFill/>
          </a:ln>
        </p:spPr>
      </p:pic>
      <p:sp>
        <p:nvSpPr>
          <p:cNvPr id="136" name="CustomShape 4"/>
          <p:cNvSpPr/>
          <p:nvPr/>
        </p:nvSpPr>
        <p:spPr>
          <a:xfrm>
            <a:off x="1107360" y="4975920"/>
            <a:ext cx="7341786" cy="75466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 marL="1270">
              <a:buClr>
                <a:srgbClr val="253957"/>
              </a:buClr>
              <a:tabLst>
                <a:tab pos="0" algn="l"/>
              </a:tabLst>
            </a:pPr>
            <a:r>
              <a:rPr lang="ru-RU" sz="3200" spc="-1" dirty="0">
                <a:solidFill>
                  <a:srgbClr val="253957"/>
                </a:solidFill>
                <a:latin typeface="Arial Narrow"/>
              </a:rPr>
              <a:t>Одна из лучших нейросетей для классификации изображений, которая обогнала человеческий уровень. Это было достигнуто за счет добавление в сверточную </a:t>
            </a:r>
            <a:r>
              <a:rPr lang="ru-RU" sz="3200" spc="-1">
                <a:solidFill>
                  <a:srgbClr val="253957"/>
                </a:solidFill>
                <a:latin typeface="Arial Narrow"/>
              </a:rPr>
              <a:t>нейронную сеть.</a:t>
            </a:r>
          </a:p>
          <a:p>
            <a:pPr marL="1270">
              <a:tabLst>
                <a:tab pos="0" algn="l"/>
              </a:tabLst>
            </a:pPr>
            <a:r>
              <a:rPr lang="ru-RU" sz="3200" spc="-1" dirty="0">
                <a:solidFill>
                  <a:srgbClr val="253957"/>
                </a:solidFill>
                <a:latin typeface="Arial Narrow"/>
              </a:rPr>
              <a:t>Для проекта была выбрана уже обученная </a:t>
            </a:r>
            <a:r>
              <a:rPr lang="ru-RU" sz="3200" spc="-1">
                <a:solidFill>
                  <a:srgbClr val="253957"/>
                </a:solidFill>
                <a:latin typeface="Arial Narrow"/>
              </a:rPr>
              <a:t>resnet50 на imagenet датасете.</a:t>
            </a:r>
            <a:endParaRPr lang="ru-RU" sz="3200" spc="-1">
              <a:latin typeface="Consolas"/>
            </a:endParaRPr>
          </a:p>
          <a:p>
            <a:pPr>
              <a:spcBef>
                <a:spcPts val="2801"/>
              </a:spcBef>
              <a:tabLst>
                <a:tab pos="0" algn="l"/>
              </a:tabLst>
            </a:pPr>
            <a:endParaRPr lang="ru-RU" sz="3200" b="1" spc="-1" dirty="0">
              <a:solidFill>
                <a:srgbClr val="253957"/>
              </a:solidFill>
              <a:latin typeface="Arial Narrow"/>
            </a:endParaRP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326628C8-32D0-40FF-8C36-E923A61FA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0608" y="3496318"/>
            <a:ext cx="5284156" cy="860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2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115640" y="2972880"/>
            <a:ext cx="21505320" cy="23122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US" sz="7000" b="1" cap="all" spc="-1">
                <a:solidFill>
                  <a:srgbClr val="253957"/>
                </a:solidFill>
                <a:latin typeface="Arial Narrow"/>
                <a:ea typeface="+mn-lt"/>
                <a:cs typeface="+mn-lt"/>
              </a:rPr>
              <a:t>Imagenet</a:t>
            </a:r>
            <a:endParaRPr lang="en-US" sz="7000" b="1" cap="all" spc="-1" dirty="0">
              <a:solidFill>
                <a:srgbClr val="253957"/>
              </a:solidFill>
              <a:latin typeface="Arial Narrow"/>
              <a:cs typeface="Arial"/>
            </a:endParaRPr>
          </a:p>
        </p:txBody>
      </p:sp>
      <p:sp>
        <p:nvSpPr>
          <p:cNvPr id="132" name="Line 2"/>
          <p:cNvSpPr/>
          <p:nvPr/>
        </p:nvSpPr>
        <p:spPr>
          <a:xfrm>
            <a:off x="1200960" y="2214360"/>
            <a:ext cx="21506400" cy="0"/>
          </a:xfrm>
          <a:prstGeom prst="line">
            <a:avLst/>
          </a:prstGeom>
          <a:ln w="12700">
            <a:solidFill>
              <a:srgbClr val="25395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3"/>
          <p:cNvSpPr/>
          <p:nvPr/>
        </p:nvSpPr>
        <p:spPr>
          <a:xfrm>
            <a:off x="11338920" y="944640"/>
            <a:ext cx="11365200" cy="50832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253957"/>
                </a:solidFill>
                <a:latin typeface="Arial Narrow"/>
                <a:ea typeface="Arial Narrow"/>
              </a:rPr>
              <a:t>MIEM media technology laboratory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34" name="Изображение" descr="Изображение"/>
          <p:cNvPicPr/>
          <p:nvPr/>
        </p:nvPicPr>
        <p:blipFill>
          <a:blip r:embed="rId2"/>
          <a:stretch/>
        </p:blipFill>
        <p:spPr>
          <a:xfrm>
            <a:off x="1211040" y="620640"/>
            <a:ext cx="1213920" cy="1213920"/>
          </a:xfrm>
          <a:prstGeom prst="rect">
            <a:avLst/>
          </a:prstGeom>
          <a:ln w="12700">
            <a:noFill/>
          </a:ln>
        </p:spPr>
      </p:pic>
      <p:sp>
        <p:nvSpPr>
          <p:cNvPr id="136" name="CustomShape 4"/>
          <p:cNvSpPr/>
          <p:nvPr/>
        </p:nvSpPr>
        <p:spPr>
          <a:xfrm>
            <a:off x="1107360" y="4975920"/>
            <a:ext cx="7341786" cy="75466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 marL="1270">
              <a:tabLst>
                <a:tab pos="0" algn="l"/>
              </a:tabLst>
            </a:pPr>
            <a:r>
              <a:rPr lang="ru-RU" sz="3200" spc="-1" dirty="0">
                <a:solidFill>
                  <a:srgbClr val="253957"/>
                </a:solidFill>
                <a:latin typeface="Arial Narrow"/>
              </a:rPr>
              <a:t>Один из крупнейших проектов по сбору классифицированных изображений. На 2016 год насчитывалось 10 млн изображений. Это </a:t>
            </a:r>
            <a:r>
              <a:rPr lang="ru-RU" sz="3200" spc="-1">
                <a:solidFill>
                  <a:srgbClr val="253957"/>
                </a:solidFill>
                <a:latin typeface="Arial Narrow"/>
              </a:rPr>
              <a:t>открытый проект и каждый может скачать всю базу данных.</a:t>
            </a:r>
            <a:endParaRPr lang="ru-RU" sz="3200" spc="-1" dirty="0">
              <a:solidFill>
                <a:srgbClr val="253957"/>
              </a:solidFill>
              <a:latin typeface="Arial Narrow"/>
            </a:endParaRPr>
          </a:p>
          <a:p>
            <a:pPr>
              <a:spcBef>
                <a:spcPts val="2801"/>
              </a:spcBef>
              <a:tabLst>
                <a:tab pos="0" algn="l"/>
              </a:tabLst>
            </a:pPr>
            <a:endParaRPr lang="ru-RU" sz="3200" b="1" spc="-1" dirty="0">
              <a:solidFill>
                <a:srgbClr val="253957"/>
              </a:solidFill>
              <a:latin typeface="Arial Narrow"/>
            </a:endParaRPr>
          </a:p>
        </p:txBody>
      </p:sp>
      <p:pic>
        <p:nvPicPr>
          <p:cNvPr id="2" name="Рисунок 3" descr="Изображение выглядит как текст, магазин&#10;&#10;Автоматически созданное описание">
            <a:extLst>
              <a:ext uri="{FF2B5EF4-FFF2-40B4-BE49-F238E27FC236}">
                <a16:creationId xmlns:a16="http://schemas.microsoft.com/office/drawing/2014/main" id="{CDB0C3C7-0B10-4452-A4A5-16122D675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436" y="5173372"/>
            <a:ext cx="11802533" cy="47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89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115640" y="2972880"/>
            <a:ext cx="21505320" cy="23122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US" sz="7000" b="1" cap="all" spc="-1">
                <a:solidFill>
                  <a:srgbClr val="253957"/>
                </a:solidFill>
                <a:latin typeface="Arial Narrow"/>
              </a:rPr>
              <a:t>результаты</a:t>
            </a:r>
            <a:endParaRPr lang="en-US" sz="7000" b="1" strike="noStrike" cap="all" spc="-1" dirty="0">
              <a:solidFill>
                <a:srgbClr val="253957"/>
              </a:solidFill>
              <a:latin typeface="Arial Narrow"/>
            </a:endParaRPr>
          </a:p>
        </p:txBody>
      </p:sp>
      <p:sp>
        <p:nvSpPr>
          <p:cNvPr id="132" name="Line 2"/>
          <p:cNvSpPr/>
          <p:nvPr/>
        </p:nvSpPr>
        <p:spPr>
          <a:xfrm>
            <a:off x="1200960" y="2214360"/>
            <a:ext cx="21506400" cy="0"/>
          </a:xfrm>
          <a:prstGeom prst="line">
            <a:avLst/>
          </a:prstGeom>
          <a:ln w="12700">
            <a:solidFill>
              <a:srgbClr val="25395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3"/>
          <p:cNvSpPr/>
          <p:nvPr/>
        </p:nvSpPr>
        <p:spPr>
          <a:xfrm>
            <a:off x="11338920" y="944640"/>
            <a:ext cx="11365200" cy="50832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253957"/>
                </a:solidFill>
                <a:latin typeface="Arial Narrow"/>
                <a:ea typeface="Arial Narrow"/>
              </a:rPr>
              <a:t>MIEM media technology laboratory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34" name="Изображение" descr="Изображение"/>
          <p:cNvPicPr/>
          <p:nvPr/>
        </p:nvPicPr>
        <p:blipFill>
          <a:blip r:embed="rId2"/>
          <a:stretch/>
        </p:blipFill>
        <p:spPr>
          <a:xfrm>
            <a:off x="1211040" y="620640"/>
            <a:ext cx="1213920" cy="1213920"/>
          </a:xfrm>
          <a:prstGeom prst="rect">
            <a:avLst/>
          </a:prstGeom>
          <a:ln w="12700">
            <a:noFill/>
          </a:ln>
        </p:spPr>
      </p:pic>
      <p:sp>
        <p:nvSpPr>
          <p:cNvPr id="136" name="CustomShape 4"/>
          <p:cNvSpPr/>
          <p:nvPr/>
        </p:nvSpPr>
        <p:spPr>
          <a:xfrm>
            <a:off x="1107360" y="4975920"/>
            <a:ext cx="8019120" cy="75466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r>
              <a:rPr lang="ru-RU" sz="3200" spc="-1" dirty="0">
                <a:latin typeface="Arial Narrow"/>
                <a:cs typeface="Arial"/>
              </a:rPr>
              <a:t>Модуль встроен в проект. При направлении </a:t>
            </a:r>
            <a:r>
              <a:rPr lang="ru-RU" sz="3200" spc="-1">
                <a:latin typeface="Arial Narrow"/>
                <a:cs typeface="Arial"/>
              </a:rPr>
              <a:t>камеры на объект он распознается нейросетью и возможные варианты выводятся на экран </a:t>
            </a:r>
          </a:p>
          <a:p>
            <a:endParaRPr lang="ru-RU" sz="3200" spc="-1" dirty="0">
              <a:latin typeface="Arial Narrow"/>
              <a:cs typeface="Arial"/>
            </a:endParaRPr>
          </a:p>
          <a:p>
            <a:r>
              <a:rPr lang="ru-RU" sz="3200" spc="-1">
                <a:latin typeface="Arial Narrow"/>
                <a:cs typeface="Arial"/>
              </a:rPr>
              <a:t>На этом примере модуль распознал на картинке проектор и оконную штору</a:t>
            </a:r>
          </a:p>
        </p:txBody>
      </p:sp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31158241-9B16-4C66-B0D2-C8430C8C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619" y="4629421"/>
            <a:ext cx="13644033" cy="648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71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185840" y="2972880"/>
            <a:ext cx="21488400" cy="23122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US" sz="7000" b="1" cap="all" spc="-1">
                <a:solidFill>
                  <a:srgbClr val="253957"/>
                </a:solidFill>
                <a:latin typeface="Arial Narrow"/>
              </a:rPr>
              <a:t>Возможное дальнейшее развитие проекта</a:t>
            </a:r>
            <a:endParaRPr lang="ru-RU"/>
          </a:p>
        </p:txBody>
      </p:sp>
      <p:sp>
        <p:nvSpPr>
          <p:cNvPr id="184" name="Line 2"/>
          <p:cNvSpPr/>
          <p:nvPr/>
        </p:nvSpPr>
        <p:spPr>
          <a:xfrm>
            <a:off x="1200960" y="2214360"/>
            <a:ext cx="21506400" cy="0"/>
          </a:xfrm>
          <a:prstGeom prst="line">
            <a:avLst/>
          </a:prstGeom>
          <a:ln w="12700">
            <a:solidFill>
              <a:srgbClr val="25395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3"/>
          <p:cNvSpPr/>
          <p:nvPr/>
        </p:nvSpPr>
        <p:spPr>
          <a:xfrm>
            <a:off x="11338920" y="944640"/>
            <a:ext cx="11365200" cy="50832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253957"/>
                </a:solidFill>
                <a:latin typeface="Arial Narrow"/>
                <a:ea typeface="Arial Narrow"/>
              </a:rPr>
              <a:t>MIEM media technology laboratory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86" name="Изображение" descr="Изображение"/>
          <p:cNvPicPr/>
          <p:nvPr/>
        </p:nvPicPr>
        <p:blipFill>
          <a:blip r:embed="rId2"/>
          <a:stretch/>
        </p:blipFill>
        <p:spPr>
          <a:xfrm>
            <a:off x="1211040" y="620640"/>
            <a:ext cx="1213920" cy="1213920"/>
          </a:xfrm>
          <a:prstGeom prst="rect">
            <a:avLst/>
          </a:prstGeom>
          <a:ln w="12700">
            <a:noFill/>
          </a:ln>
        </p:spPr>
      </p:pic>
      <p:sp>
        <p:nvSpPr>
          <p:cNvPr id="188" name="CustomShape 5"/>
          <p:cNvSpPr/>
          <p:nvPr/>
        </p:nvSpPr>
        <p:spPr>
          <a:xfrm>
            <a:off x="1196280" y="5169600"/>
            <a:ext cx="21511307" cy="75052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 marL="457200" indent="-457200">
              <a:buFont typeface="Arial"/>
              <a:buChar char="•"/>
              <a:tabLst>
                <a:tab pos="0" algn="l"/>
              </a:tabLst>
            </a:pPr>
            <a:r>
              <a:rPr lang="en-US" sz="3200" spc="-1">
                <a:solidFill>
                  <a:srgbClr val="253957"/>
                </a:solidFill>
                <a:latin typeface="Arial Narrow"/>
              </a:rPr>
              <a:t>Запуск всех сущностей проекта на постоянных серверах</a:t>
            </a:r>
            <a:endParaRPr lang="en-US" sz="3200" spc="-1" dirty="0">
              <a:solidFill>
                <a:srgbClr val="253957"/>
              </a:solidFill>
              <a:latin typeface="Arial Narrow"/>
            </a:endParaRPr>
          </a:p>
          <a:p>
            <a:pPr marL="457200" indent="-457200">
              <a:buFont typeface="Arial"/>
              <a:buChar char="•"/>
              <a:tabLst>
                <a:tab pos="0" algn="l"/>
              </a:tabLst>
            </a:pPr>
            <a:r>
              <a:rPr lang="en-US" sz="3200" spc="-1">
                <a:solidFill>
                  <a:srgbClr val="253957"/>
                </a:solidFill>
                <a:latin typeface="Arial Narrow"/>
              </a:rPr>
              <a:t>Интеграция проекта в процесс работы медиа центра МИЭМ</a:t>
            </a:r>
            <a:endParaRPr lang="en-US"/>
          </a:p>
          <a:p>
            <a:pPr marL="457200" indent="-457200">
              <a:buFont typeface="Arial"/>
              <a:buChar char="•"/>
              <a:tabLst>
                <a:tab pos="0" algn="l"/>
              </a:tabLst>
            </a:pPr>
            <a:r>
              <a:rPr lang="en-US" sz="3200" spc="-1">
                <a:solidFill>
                  <a:srgbClr val="253957"/>
                </a:solidFill>
                <a:latin typeface="Arial Narrow"/>
              </a:rPr>
              <a:t>Добавление интеллектуальных функций, таких как распознавание эмоций студентов в аудиториях для составления отчета об увлекательности лекций</a:t>
            </a:r>
          </a:p>
          <a:p>
            <a:pPr marL="457200" indent="-457200">
              <a:buFont typeface="Arial"/>
              <a:buChar char="•"/>
              <a:tabLst>
                <a:tab pos="0" algn="l"/>
              </a:tabLst>
            </a:pPr>
            <a:r>
              <a:rPr lang="en-US" sz="3200" spc="-1">
                <a:solidFill>
                  <a:srgbClr val="253957"/>
                </a:solidFill>
                <a:latin typeface="Arial Narrow"/>
              </a:rPr>
              <a:t>Набор команды для поддержания работоспособности сервиса и его дальнейшей поддержки</a:t>
            </a:r>
            <a:endParaRPr lang="en-US" sz="3200" spc="-1" dirty="0">
              <a:solidFill>
                <a:srgbClr val="253957"/>
              </a:solidFill>
              <a:latin typeface="Arial Narro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185840" y="2972880"/>
            <a:ext cx="21488400" cy="23122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7000" b="1" cap="all" spc="-1">
                <a:solidFill>
                  <a:srgbClr val="253957"/>
                </a:solidFill>
                <a:latin typeface="Arial Narrow"/>
              </a:rPr>
              <a:t>Заключение</a:t>
            </a:r>
            <a:endParaRPr lang="ru-RU" sz="7000" b="0" strike="noStrike" spc="-1">
              <a:latin typeface="Arial"/>
            </a:endParaRPr>
          </a:p>
        </p:txBody>
      </p:sp>
      <p:sp>
        <p:nvSpPr>
          <p:cNvPr id="184" name="Line 2"/>
          <p:cNvSpPr/>
          <p:nvPr/>
        </p:nvSpPr>
        <p:spPr>
          <a:xfrm>
            <a:off x="1200960" y="2214360"/>
            <a:ext cx="21506400" cy="0"/>
          </a:xfrm>
          <a:prstGeom prst="line">
            <a:avLst/>
          </a:prstGeom>
          <a:ln w="12700">
            <a:solidFill>
              <a:srgbClr val="25395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3"/>
          <p:cNvSpPr/>
          <p:nvPr/>
        </p:nvSpPr>
        <p:spPr>
          <a:xfrm>
            <a:off x="11338920" y="944640"/>
            <a:ext cx="11365200" cy="50832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253957"/>
                </a:solidFill>
                <a:latin typeface="Arial Narrow"/>
                <a:ea typeface="Arial Narrow"/>
              </a:rPr>
              <a:t>MIEM media technology laboratory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86" name="Изображение" descr="Изображение"/>
          <p:cNvPicPr/>
          <p:nvPr/>
        </p:nvPicPr>
        <p:blipFill>
          <a:blip r:embed="rId2"/>
          <a:stretch/>
        </p:blipFill>
        <p:spPr>
          <a:xfrm>
            <a:off x="1211040" y="620640"/>
            <a:ext cx="1213920" cy="1213920"/>
          </a:xfrm>
          <a:prstGeom prst="rect">
            <a:avLst/>
          </a:prstGeom>
          <a:ln w="12700">
            <a:noFill/>
          </a:ln>
        </p:spPr>
      </p:pic>
      <p:sp>
        <p:nvSpPr>
          <p:cNvPr id="188" name="CustomShape 5"/>
          <p:cNvSpPr/>
          <p:nvPr/>
        </p:nvSpPr>
        <p:spPr>
          <a:xfrm>
            <a:off x="1196280" y="5169600"/>
            <a:ext cx="21511306" cy="75052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US" sz="3200" spc="-1">
                <a:solidFill>
                  <a:srgbClr val="253957"/>
                </a:solidFill>
                <a:latin typeface="Arial Narrow"/>
              </a:rPr>
              <a:t>В этом проекте наша команда получила опыт работы с современными веб технологиями, получила опыт в таких сферах, как:</a:t>
            </a:r>
            <a:endParaRPr lang="en-US" sz="3200" spc="-1" dirty="0">
              <a:solidFill>
                <a:srgbClr val="253957"/>
              </a:solidFill>
              <a:latin typeface="Arial Narrow"/>
            </a:endParaRPr>
          </a:p>
          <a:p>
            <a:pPr marL="457200" indent="-457200">
              <a:buFont typeface="Arial"/>
              <a:buChar char="•"/>
              <a:tabLst>
                <a:tab pos="0" algn="l"/>
              </a:tabLst>
            </a:pPr>
            <a:r>
              <a:rPr lang="en-US" sz="3200" spc="-1">
                <a:solidFill>
                  <a:srgbClr val="253957"/>
                </a:solidFill>
                <a:latin typeface="Arial Narrow"/>
              </a:rPr>
              <a:t>Серверная разработка</a:t>
            </a:r>
          </a:p>
          <a:p>
            <a:pPr marL="457200" indent="-457200">
              <a:buFont typeface="Arial"/>
              <a:buChar char="•"/>
              <a:tabLst>
                <a:tab pos="0" algn="l"/>
              </a:tabLst>
            </a:pPr>
            <a:r>
              <a:rPr lang="en-US" sz="3200" spc="-1">
                <a:solidFill>
                  <a:srgbClr val="253957"/>
                </a:solidFill>
                <a:latin typeface="Arial Narrow"/>
              </a:rPr>
              <a:t>Верстка страниц</a:t>
            </a:r>
          </a:p>
          <a:p>
            <a:pPr marL="457200" indent="-457200">
              <a:buFont typeface="Arial"/>
              <a:buChar char="•"/>
              <a:tabLst>
                <a:tab pos="0" algn="l"/>
              </a:tabLst>
            </a:pPr>
            <a:r>
              <a:rPr lang="en-US" sz="3200" spc="-1">
                <a:solidFill>
                  <a:srgbClr val="253957"/>
                </a:solidFill>
                <a:latin typeface="Arial Narrow"/>
              </a:rPr>
              <a:t>Фронтенд разработка</a:t>
            </a:r>
            <a:endParaRPr lang="en-US" sz="3200" spc="-1" dirty="0">
              <a:solidFill>
                <a:srgbClr val="253957"/>
              </a:solidFill>
              <a:latin typeface="Arial Narrow"/>
            </a:endParaRPr>
          </a:p>
          <a:p>
            <a:pPr marL="457200" indent="-457200">
              <a:buFont typeface="Arial"/>
              <a:buChar char="•"/>
              <a:tabLst>
                <a:tab pos="0" algn="l"/>
              </a:tabLst>
            </a:pPr>
            <a:r>
              <a:rPr lang="en-US" sz="3200" spc="-1">
                <a:solidFill>
                  <a:srgbClr val="253957"/>
                </a:solidFill>
                <a:latin typeface="Arial Narrow"/>
              </a:rPr>
              <a:t>Мультимедиа в вебе</a:t>
            </a:r>
          </a:p>
          <a:p>
            <a:pPr marL="457200" indent="-457200">
              <a:buFont typeface="Arial"/>
              <a:buChar char="•"/>
              <a:tabLst>
                <a:tab pos="0" algn="l"/>
              </a:tabLst>
            </a:pPr>
            <a:r>
              <a:rPr lang="en-US" sz="3200" spc="-1">
                <a:solidFill>
                  <a:srgbClr val="253957"/>
                </a:solidFill>
                <a:latin typeface="Arial Narrow"/>
              </a:rPr>
              <a:t>Визуализация данных</a:t>
            </a:r>
          </a:p>
          <a:p>
            <a:pPr marL="457200" indent="-457200">
              <a:buFont typeface="Arial"/>
              <a:buChar char="•"/>
              <a:tabLst>
                <a:tab pos="0" algn="l"/>
              </a:tabLst>
            </a:pPr>
            <a:r>
              <a:rPr lang="en-US" sz="3200" spc="-1">
                <a:solidFill>
                  <a:srgbClr val="253957"/>
                </a:solidFill>
                <a:latin typeface="Arial Narrow"/>
              </a:rPr>
              <a:t>Искусственный интеллект</a:t>
            </a:r>
          </a:p>
          <a:p>
            <a:pPr>
              <a:tabLst>
                <a:tab pos="0" algn="l"/>
              </a:tabLst>
            </a:pPr>
            <a:r>
              <a:rPr lang="en-US" sz="3200" spc="-1">
                <a:solidFill>
                  <a:srgbClr val="253957"/>
                </a:solidFill>
                <a:latin typeface="Arial Narrow"/>
              </a:rPr>
              <a:t>Это был интересный который обязательно найдет применение в нашей дальнейшей деятельности.</a:t>
            </a:r>
            <a:endParaRPr lang="en-US" sz="3200" spc="-1" dirty="0">
              <a:solidFill>
                <a:srgbClr val="253957"/>
              </a:solid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530100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Изображение" descr="Изображение"/>
          <p:cNvPicPr/>
          <p:nvPr/>
        </p:nvPicPr>
        <p:blipFill>
          <a:blip r:embed="rId2"/>
          <a:stretch/>
        </p:blipFill>
        <p:spPr>
          <a:xfrm>
            <a:off x="11066040" y="4920120"/>
            <a:ext cx="2251080" cy="290232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ine 1"/>
          <p:cNvSpPr/>
          <p:nvPr/>
        </p:nvSpPr>
        <p:spPr>
          <a:xfrm>
            <a:off x="1200960" y="2214360"/>
            <a:ext cx="21506400" cy="0"/>
          </a:xfrm>
          <a:prstGeom prst="line">
            <a:avLst/>
          </a:prstGeom>
          <a:ln w="12700">
            <a:solidFill>
              <a:srgbClr val="25395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2"/>
          <p:cNvSpPr/>
          <p:nvPr/>
        </p:nvSpPr>
        <p:spPr>
          <a:xfrm>
            <a:off x="1209600" y="2972880"/>
            <a:ext cx="16072200" cy="23122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US" sz="7000" b="1" cap="all" spc="-1" dirty="0" err="1">
                <a:solidFill>
                  <a:srgbClr val="253957"/>
                </a:solidFill>
                <a:latin typeface="Arial Narrow"/>
              </a:rPr>
              <a:t>обзор</a:t>
            </a:r>
            <a:r>
              <a:rPr lang="en-US" sz="7000" b="1" cap="all" spc="-1" dirty="0">
                <a:solidFill>
                  <a:srgbClr val="253957"/>
                </a:solidFill>
                <a:latin typeface="Arial Narrow"/>
              </a:rPr>
              <a:t> </a:t>
            </a:r>
            <a:r>
              <a:rPr lang="en-US" sz="7000" b="1" cap="all" spc="-1" dirty="0" err="1">
                <a:solidFill>
                  <a:srgbClr val="253957"/>
                </a:solidFill>
                <a:latin typeface="Arial Narrow"/>
              </a:rPr>
              <a:t>аналогов</a:t>
            </a:r>
            <a:endParaRPr lang="en-US" sz="7000" b="1" strike="noStrike" cap="all" spc="-1" dirty="0">
              <a:solidFill>
                <a:srgbClr val="253957"/>
              </a:solidFill>
              <a:latin typeface="Arial Narrow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11338920" y="944640"/>
            <a:ext cx="11365200" cy="50832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253957"/>
                </a:solidFill>
                <a:latin typeface="Arial Narrow"/>
                <a:ea typeface="Arial Narrow"/>
              </a:rPr>
              <a:t>MIEM media technology laboratory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30" name="Изображение_0" descr="Изображение"/>
          <p:cNvPicPr/>
          <p:nvPr/>
        </p:nvPicPr>
        <p:blipFill>
          <a:blip r:embed="rId2"/>
          <a:stretch/>
        </p:blipFill>
        <p:spPr>
          <a:xfrm>
            <a:off x="1211040" y="620640"/>
            <a:ext cx="1213920" cy="1213920"/>
          </a:xfrm>
          <a:prstGeom prst="rect">
            <a:avLst/>
          </a:prstGeom>
          <a:ln w="12700">
            <a:noFill/>
          </a:ln>
        </p:spPr>
      </p:pic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4C63C22E-FC8B-4913-89E5-1FC1606B4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18479"/>
              </p:ext>
            </p:extLst>
          </p:nvPr>
        </p:nvGraphicFramePr>
        <p:xfrm>
          <a:off x="1338502" y="5013885"/>
          <a:ext cx="21275708" cy="7036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2846">
                  <a:extLst>
                    <a:ext uri="{9D8B030D-6E8A-4147-A177-3AD203B41FA5}">
                      <a16:colId xmlns:a16="http://schemas.microsoft.com/office/drawing/2014/main" val="1577724045"/>
                    </a:ext>
                  </a:extLst>
                </a:gridCol>
                <a:gridCol w="8141245">
                  <a:extLst>
                    <a:ext uri="{9D8B030D-6E8A-4147-A177-3AD203B41FA5}">
                      <a16:colId xmlns:a16="http://schemas.microsoft.com/office/drawing/2014/main" val="3510146131"/>
                    </a:ext>
                  </a:extLst>
                </a:gridCol>
                <a:gridCol w="9221617">
                  <a:extLst>
                    <a:ext uri="{9D8B030D-6E8A-4147-A177-3AD203B41FA5}">
                      <a16:colId xmlns:a16="http://schemas.microsoft.com/office/drawing/2014/main" val="1417541805"/>
                    </a:ext>
                  </a:extLst>
                </a:gridCol>
              </a:tblGrid>
              <a:tr h="662659">
                <a:tc>
                  <a:txBody>
                    <a:bodyPr/>
                    <a:lstStyle/>
                    <a:p>
                      <a:r>
                        <a:rPr lang="ru-RU" sz="2200" dirty="0"/>
                        <a:t>Приложение/Программа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/>
                        <a:t>Плюсы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/>
                        <a:t>Минусы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421186"/>
                  </a:ext>
                </a:extLst>
              </a:tr>
              <a:tr h="1832307">
                <a:tc>
                  <a:txBody>
                    <a:bodyPr/>
                    <a:lstStyle/>
                    <a:p>
                      <a:r>
                        <a:rPr lang="ru-RU" sz="2200" dirty="0"/>
                        <a:t>Веб интерфейс IP камеры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2200" dirty="0"/>
                        <a:t>Доступен весь функционал камеры, заложенный производителем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2200" dirty="0"/>
                        <a:t>Работает только когда клиент находится в одной сети с камерой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ru-RU" sz="2200" dirty="0"/>
                        <a:t>Отсутствует возможность встраивания новых модулей (например ИИ)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ru-RU" sz="2200" dirty="0"/>
                        <a:t>Отсутствует возможность централизованного управления несколькими камерами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ru-RU" sz="2200" dirty="0"/>
                        <a:t>Нельзя делать монтаж видео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617466"/>
                  </a:ext>
                </a:extLst>
              </a:tr>
              <a:tr h="1832307">
                <a:tc>
                  <a:txBody>
                    <a:bodyPr/>
                    <a:lstStyle/>
                    <a:p>
                      <a:r>
                        <a:rPr lang="ru-RU" sz="2200" dirty="0"/>
                        <a:t>VMIX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2200" dirty="0"/>
                        <a:t>Возможность работы с несколькими камерами одновременно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ru-RU" sz="2200" dirty="0"/>
                        <a:t>Возможность добавлять сторонние модули (ИИ)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ru-RU" sz="2200" dirty="0"/>
                        <a:t>Возможность производить запись трансляции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ru-RU" sz="2200" dirty="0"/>
                        <a:t>Возможность производить монтаж трансляции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ru-RU" sz="2200" dirty="0"/>
                        <a:t>Возможность управления программой через HTTP запросы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2200" dirty="0"/>
                        <a:t>Доступен ограниченный набор инструментов для работы с камерой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ru-RU" sz="2200" dirty="0"/>
                        <a:t>Приложение должно быть в одной сети с камерами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ru-RU" sz="2200" dirty="0"/>
                        <a:t>Отсутствие ONVIF протокола для управления камерами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ru-RU" sz="2200" dirty="0"/>
                        <a:t>Требуется установка полноценного десктоп приложения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994427"/>
                  </a:ext>
                </a:extLst>
              </a:tr>
              <a:tr h="1832307">
                <a:tc>
                  <a:txBody>
                    <a:bodyPr/>
                    <a:lstStyle/>
                    <a:p>
                      <a:r>
                        <a:rPr lang="ru-RU" sz="2200" dirty="0"/>
                        <a:t>ONVIF </a:t>
                      </a:r>
                      <a:r>
                        <a:rPr lang="ru-RU" sz="2200" dirty="0" err="1"/>
                        <a:t>device</a:t>
                      </a:r>
                      <a:r>
                        <a:rPr lang="ru-RU" sz="2200" dirty="0"/>
                        <a:t> </a:t>
                      </a:r>
                      <a:r>
                        <a:rPr lang="ru-RU" sz="2200" dirty="0" err="1"/>
                        <a:t>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2200" dirty="0"/>
                        <a:t>Возможность работы с несколькими камерами одновременно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ru-RU" sz="2200" dirty="0"/>
                        <a:t>Заточен под ONVIF протокол, раскрывает весь функционал ONVIF устройств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2200" dirty="0"/>
                        <a:t>Отсутствует возможность встраивания новых модулей (ИИ)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ru-RU" sz="2200" dirty="0"/>
                        <a:t>Приложение должно быть в одной сети с камерами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ru-RU" sz="2200" dirty="0"/>
                        <a:t>Требуется установка десктоп приложения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ru-RU" sz="2200" dirty="0"/>
                        <a:t>Нельзя делать монтаж видео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519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8856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ine 1"/>
          <p:cNvSpPr/>
          <p:nvPr/>
        </p:nvSpPr>
        <p:spPr>
          <a:xfrm>
            <a:off x="1200960" y="2214360"/>
            <a:ext cx="21506400" cy="0"/>
          </a:xfrm>
          <a:prstGeom prst="line">
            <a:avLst/>
          </a:prstGeom>
          <a:ln w="12700">
            <a:solidFill>
              <a:srgbClr val="25395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2"/>
          <p:cNvSpPr/>
          <p:nvPr/>
        </p:nvSpPr>
        <p:spPr>
          <a:xfrm>
            <a:off x="1209600" y="2972880"/>
            <a:ext cx="20559533" cy="23122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US" sz="7000" b="1" cap="all" spc="-1">
                <a:solidFill>
                  <a:srgbClr val="253957"/>
                </a:solidFill>
                <a:latin typeface="Arial Narrow"/>
              </a:rPr>
              <a:t>Макет Приложения</a:t>
            </a:r>
            <a:endParaRPr lang="en-US" sz="7000" b="1" strike="noStrike" cap="all" spc="-1" dirty="0">
              <a:solidFill>
                <a:srgbClr val="253957"/>
              </a:solidFill>
              <a:latin typeface="Arial Narrow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1200960" y="5394960"/>
            <a:ext cx="21505320" cy="712764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 marL="514350" indent="-513080">
              <a:lnSpc>
                <a:spcPct val="100000"/>
              </a:lnSpc>
              <a:buClr>
                <a:srgbClr val="253957"/>
              </a:buClr>
              <a:buFont typeface="StarSymbol"/>
              <a:buAutoNum type="arabicPeriod"/>
            </a:pPr>
            <a:endParaRPr lang="af-ZA" sz="3200" b="0" strike="noStrike" spc="-1" dirty="0">
              <a:solidFill>
                <a:srgbClr val="253957"/>
              </a:solidFill>
              <a:latin typeface="Arial Narrow"/>
            </a:endParaRPr>
          </a:p>
          <a:p>
            <a:pPr marL="514350" indent="-513080">
              <a:buClr>
                <a:srgbClr val="253957"/>
              </a:buClr>
              <a:buFont typeface="StarSymbol"/>
              <a:buAutoNum type="arabicPeriod"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11338920" y="944640"/>
            <a:ext cx="11365200" cy="50832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253957"/>
                </a:solidFill>
                <a:latin typeface="Arial Narrow"/>
                <a:ea typeface="Arial Narrow"/>
              </a:rPr>
              <a:t>MIEM media technology laboratory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30" name="Изображение_0" descr="Изображение"/>
          <p:cNvPicPr/>
          <p:nvPr/>
        </p:nvPicPr>
        <p:blipFill>
          <a:blip r:embed="rId2"/>
          <a:stretch/>
        </p:blipFill>
        <p:spPr>
          <a:xfrm>
            <a:off x="1211040" y="620640"/>
            <a:ext cx="1213920" cy="1213920"/>
          </a:xfrm>
          <a:prstGeom prst="rect">
            <a:avLst/>
          </a:prstGeom>
          <a:ln w="12700">
            <a:noFill/>
          </a:ln>
        </p:spPr>
      </p:pic>
      <p:pic>
        <p:nvPicPr>
          <p:cNvPr id="3" name="Рисунок 3" descr="Изображение выглядит как текст, ноутбук, внутренний, сидит&#10;&#10;Автоматически созданное описание">
            <a:extLst>
              <a:ext uri="{FF2B5EF4-FFF2-40B4-BE49-F238E27FC236}">
                <a16:creationId xmlns:a16="http://schemas.microsoft.com/office/drawing/2014/main" id="{410A2BC2-D1B4-4DA4-ACCB-F7998C79A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069" y="4134434"/>
            <a:ext cx="12132733" cy="9025466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71856106-C425-4110-B79D-433A2A0FB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532" y="5774921"/>
            <a:ext cx="8186056" cy="4690009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, электроника, телефон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E03BA8DD-8A84-4228-B333-A755DFA9B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4768" y="7839890"/>
            <a:ext cx="2048874" cy="3956462"/>
          </a:xfrm>
          <a:prstGeom prst="rect">
            <a:avLst/>
          </a:prstGeo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44D47856-44BC-4B9C-A353-FC3F7C8E2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84830" y="8597140"/>
            <a:ext cx="1555668" cy="24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97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ine 1"/>
          <p:cNvSpPr/>
          <p:nvPr/>
        </p:nvSpPr>
        <p:spPr>
          <a:xfrm>
            <a:off x="1200960" y="2214360"/>
            <a:ext cx="21506400" cy="0"/>
          </a:xfrm>
          <a:prstGeom prst="line">
            <a:avLst/>
          </a:prstGeom>
          <a:ln w="12700">
            <a:solidFill>
              <a:srgbClr val="25395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2"/>
          <p:cNvSpPr/>
          <p:nvPr/>
        </p:nvSpPr>
        <p:spPr>
          <a:xfrm>
            <a:off x="1209600" y="2972880"/>
            <a:ext cx="20559533" cy="23122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US" sz="7000" b="1" cap="all" spc="-1">
                <a:solidFill>
                  <a:srgbClr val="253957"/>
                </a:solidFill>
                <a:latin typeface="Arial Narrow"/>
              </a:rPr>
              <a:t>Структура приложения</a:t>
            </a:r>
            <a:endParaRPr lang="en-US" sz="7000" b="1" strike="noStrike" cap="all" spc="-1" dirty="0">
              <a:solidFill>
                <a:srgbClr val="253957"/>
              </a:solidFill>
              <a:latin typeface="Arial Narrow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1200960" y="5394960"/>
            <a:ext cx="21505320" cy="712764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 marL="514350" indent="-513080">
              <a:lnSpc>
                <a:spcPct val="100000"/>
              </a:lnSpc>
              <a:buClr>
                <a:srgbClr val="253957"/>
              </a:buClr>
              <a:buFont typeface="StarSymbol"/>
              <a:buAutoNum type="arabicPeriod"/>
            </a:pPr>
            <a:endParaRPr lang="af-ZA" sz="3200" b="0" strike="noStrike" spc="-1" dirty="0">
              <a:solidFill>
                <a:srgbClr val="253957"/>
              </a:solidFill>
              <a:latin typeface="Arial Narrow"/>
            </a:endParaRPr>
          </a:p>
          <a:p>
            <a:pPr marL="514350" indent="-513080">
              <a:buClr>
                <a:srgbClr val="253957"/>
              </a:buClr>
              <a:buFont typeface="StarSymbol"/>
              <a:buAutoNum type="arabicPeriod"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11338920" y="944640"/>
            <a:ext cx="11365200" cy="50832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253957"/>
                </a:solidFill>
                <a:latin typeface="Arial Narrow"/>
                <a:ea typeface="Arial Narrow"/>
              </a:rPr>
              <a:t>MIEM media technology laboratory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30" name="Изображение_0" descr="Изображение"/>
          <p:cNvPicPr/>
          <p:nvPr/>
        </p:nvPicPr>
        <p:blipFill>
          <a:blip r:embed="rId2"/>
          <a:stretch/>
        </p:blipFill>
        <p:spPr>
          <a:xfrm>
            <a:off x="1211040" y="620640"/>
            <a:ext cx="1213920" cy="1213920"/>
          </a:xfrm>
          <a:prstGeom prst="rect">
            <a:avLst/>
          </a:prstGeom>
          <a:ln w="12700">
            <a:noFill/>
          </a:ln>
        </p:spPr>
      </p:pic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786AC46A-EE74-45F8-A481-CF4901510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956" y="4866352"/>
            <a:ext cx="17051866" cy="819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04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ine 1"/>
          <p:cNvSpPr/>
          <p:nvPr/>
        </p:nvSpPr>
        <p:spPr>
          <a:xfrm>
            <a:off x="1200960" y="2214360"/>
            <a:ext cx="21506400" cy="0"/>
          </a:xfrm>
          <a:prstGeom prst="line">
            <a:avLst/>
          </a:prstGeom>
          <a:ln w="12700">
            <a:solidFill>
              <a:srgbClr val="25395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2"/>
          <p:cNvSpPr/>
          <p:nvPr/>
        </p:nvSpPr>
        <p:spPr>
          <a:xfrm>
            <a:off x="1209600" y="2972880"/>
            <a:ext cx="20559533" cy="23122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US" sz="7000" b="1" cap="all" spc="-1">
                <a:solidFill>
                  <a:srgbClr val="253957"/>
                </a:solidFill>
                <a:latin typeface="Arial Narrow"/>
              </a:rPr>
              <a:t>архитектура приложения</a:t>
            </a:r>
            <a:endParaRPr lang="en-US" sz="7000" b="1" strike="noStrike" cap="all" spc="-1" dirty="0">
              <a:solidFill>
                <a:srgbClr val="253957"/>
              </a:solidFill>
              <a:latin typeface="Arial Narrow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1200960" y="5394960"/>
            <a:ext cx="21505320" cy="712764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 marL="514350" indent="-513080">
              <a:lnSpc>
                <a:spcPct val="100000"/>
              </a:lnSpc>
              <a:buClr>
                <a:srgbClr val="253957"/>
              </a:buClr>
              <a:buFont typeface="StarSymbol"/>
              <a:buAutoNum type="arabicPeriod"/>
            </a:pPr>
            <a:endParaRPr lang="af-ZA" sz="3200" b="0" strike="noStrike" spc="-1" dirty="0">
              <a:solidFill>
                <a:srgbClr val="253957"/>
              </a:solidFill>
              <a:latin typeface="Arial Narrow"/>
            </a:endParaRPr>
          </a:p>
          <a:p>
            <a:pPr marL="514350" indent="-513080">
              <a:buClr>
                <a:srgbClr val="253957"/>
              </a:buClr>
              <a:buFont typeface="StarSymbol"/>
              <a:buAutoNum type="arabicPeriod"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11338920" y="944640"/>
            <a:ext cx="11365200" cy="50832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253957"/>
                </a:solidFill>
                <a:latin typeface="Arial Narrow"/>
                <a:ea typeface="Arial Narrow"/>
              </a:rPr>
              <a:t>MIEM media technology laboratory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30" name="Изображение_0" descr="Изображение"/>
          <p:cNvPicPr/>
          <p:nvPr/>
        </p:nvPicPr>
        <p:blipFill>
          <a:blip r:embed="rId2"/>
          <a:stretch/>
        </p:blipFill>
        <p:spPr>
          <a:xfrm>
            <a:off x="1211040" y="620640"/>
            <a:ext cx="1213920" cy="1213920"/>
          </a:xfrm>
          <a:prstGeom prst="rect">
            <a:avLst/>
          </a:prstGeom>
          <a:ln w="12700">
            <a:noFill/>
          </a:ln>
        </p:spPr>
      </p:pic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046BD982-486A-4244-ACA7-6745B71D9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073" y="5008717"/>
            <a:ext cx="7421034" cy="738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03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ine 1"/>
          <p:cNvSpPr/>
          <p:nvPr/>
        </p:nvSpPr>
        <p:spPr>
          <a:xfrm>
            <a:off x="1200960" y="2214360"/>
            <a:ext cx="21506400" cy="0"/>
          </a:xfrm>
          <a:prstGeom prst="line">
            <a:avLst/>
          </a:prstGeom>
          <a:ln w="12700">
            <a:solidFill>
              <a:srgbClr val="25395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2"/>
          <p:cNvSpPr/>
          <p:nvPr/>
        </p:nvSpPr>
        <p:spPr>
          <a:xfrm>
            <a:off x="1209600" y="2972880"/>
            <a:ext cx="19458866" cy="23122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US" sz="7000" b="1" cap="all" spc="-1">
                <a:solidFill>
                  <a:srgbClr val="253957"/>
                </a:solidFill>
                <a:latin typeface="Arial Narrow"/>
              </a:rPr>
              <a:t>Выбор и обоснование средств разработки</a:t>
            </a:r>
            <a:endParaRPr lang="ru-RU" sz="7000" b="0" strike="noStrike" spc="-1"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1200960" y="5394960"/>
            <a:ext cx="21505320" cy="712764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 marL="1270">
              <a:buClr>
                <a:srgbClr val="253957"/>
              </a:buClr>
            </a:pPr>
            <a:r>
              <a:rPr lang="af-ZA" sz="3200" b="1" spc="-1">
                <a:solidFill>
                  <a:srgbClr val="253957"/>
                </a:solidFill>
                <a:latin typeface="Arial Narrow"/>
              </a:rPr>
              <a:t>Сущности проекта:</a:t>
            </a:r>
            <a:endParaRPr lang="af-ZA" sz="3200" b="1" spc="-1" dirty="0">
              <a:solidFill>
                <a:srgbClr val="253957"/>
              </a:solidFill>
              <a:latin typeface="Arial Narrow"/>
            </a:endParaRPr>
          </a:p>
          <a:p>
            <a:pPr marL="515620" indent="-514350">
              <a:buAutoNum type="arabicPeriod"/>
            </a:pPr>
            <a:endParaRPr lang="af-ZA" sz="3200" spc="-1" dirty="0">
              <a:solidFill>
                <a:srgbClr val="253957"/>
              </a:solidFill>
              <a:latin typeface="Arial Narrow"/>
            </a:endParaRPr>
          </a:p>
          <a:p>
            <a:pPr marL="515620" indent="-514350">
              <a:buAutoNum type="arabicPeriod"/>
            </a:pPr>
            <a:r>
              <a:rPr lang="af-ZA" sz="3200" spc="-1">
                <a:solidFill>
                  <a:srgbClr val="253957"/>
                </a:solidFill>
                <a:latin typeface="Arial Narrow"/>
              </a:rPr>
              <a:t>Веб сервер на python Flask (для раздачи страниц)</a:t>
            </a:r>
            <a:endParaRPr lang="af-ZA" sz="3200" b="0" strike="noStrike" spc="-1" dirty="0">
              <a:solidFill>
                <a:srgbClr val="253957"/>
              </a:solidFill>
              <a:latin typeface="Arial Narrow"/>
            </a:endParaRPr>
          </a:p>
          <a:p>
            <a:pPr marL="972820" lvl="1" indent="-514350">
              <a:buFont typeface="Arial"/>
              <a:buChar char="•"/>
            </a:pPr>
            <a:r>
              <a:rPr lang="af-ZA" sz="3200" spc="-1">
                <a:solidFill>
                  <a:srgbClr val="253957"/>
                </a:solidFill>
                <a:latin typeface="Arial Narrow"/>
              </a:rPr>
              <a:t>Был опыт разработки на языке Python в рамках проектов за предыдущие курсы</a:t>
            </a:r>
            <a:endParaRPr lang="af-ZA" sz="3200" spc="-1" dirty="0">
              <a:solidFill>
                <a:srgbClr val="253957"/>
              </a:solidFill>
              <a:latin typeface="Arial Narrow"/>
            </a:endParaRPr>
          </a:p>
          <a:p>
            <a:pPr marL="972820" lvl="1" indent="-514350">
              <a:buFont typeface="Arial"/>
              <a:buChar char="•"/>
            </a:pPr>
            <a:r>
              <a:rPr lang="af-ZA" sz="3200" spc="-1">
                <a:solidFill>
                  <a:srgbClr val="253957"/>
                </a:solidFill>
                <a:latin typeface="Arial Narrow"/>
              </a:rPr>
              <a:t>В университете преподавали два курса по языку Python</a:t>
            </a:r>
            <a:endParaRPr lang="af-ZA" sz="3200" spc="-1" dirty="0">
              <a:solidFill>
                <a:srgbClr val="253957"/>
              </a:solidFill>
              <a:latin typeface="Arial Narrow"/>
            </a:endParaRPr>
          </a:p>
          <a:p>
            <a:pPr marL="972820" lvl="1" indent="-514350">
              <a:buFont typeface="Arial"/>
              <a:buChar char="•"/>
            </a:pPr>
            <a:r>
              <a:rPr lang="af-ZA" sz="3200" spc="-1">
                <a:solidFill>
                  <a:srgbClr val="253957"/>
                </a:solidFill>
                <a:latin typeface="Arial Narrow"/>
              </a:rPr>
              <a:t>Flask - один из самых популярных и простых web фреймворков для python, что ускоряет процесс разработки</a:t>
            </a:r>
            <a:endParaRPr lang="af-ZA" sz="3200" spc="-1" dirty="0">
              <a:solidFill>
                <a:srgbClr val="253957"/>
              </a:solidFill>
              <a:latin typeface="Arial Narrow"/>
            </a:endParaRPr>
          </a:p>
          <a:p>
            <a:pPr marL="972820" lvl="1" indent="-514350">
              <a:buFont typeface="Arial"/>
              <a:buChar char="•"/>
            </a:pPr>
            <a:r>
              <a:rPr lang="af-ZA" sz="3200" spc="-1">
                <a:solidFill>
                  <a:srgbClr val="253957"/>
                </a:solidFill>
                <a:latin typeface="Arial Narrow"/>
              </a:rPr>
              <a:t>Flask имеет встроенный шаблонизатор, что важно для проекта</a:t>
            </a:r>
            <a:endParaRPr lang="af-ZA" sz="3200" spc="-1" dirty="0">
              <a:solidFill>
                <a:srgbClr val="253957"/>
              </a:solidFill>
              <a:latin typeface="Arial Narrow"/>
            </a:endParaRPr>
          </a:p>
          <a:p>
            <a:pPr marL="972820" lvl="1" indent="-514350">
              <a:buAutoNum type="arabicPeriod"/>
            </a:pPr>
            <a:endParaRPr lang="af-ZA" sz="3200" spc="-1" dirty="0">
              <a:solidFill>
                <a:srgbClr val="253957"/>
              </a:solidFill>
              <a:latin typeface="Arial Narrow"/>
            </a:endParaRPr>
          </a:p>
          <a:p>
            <a:pPr marL="515620" indent="-514350">
              <a:buAutoNum type="arabicPeriod"/>
            </a:pPr>
            <a:r>
              <a:rPr lang="af-ZA" sz="3200" spc="-1">
                <a:solidFill>
                  <a:srgbClr val="253957"/>
                </a:solidFill>
                <a:latin typeface="Arial Narrow"/>
              </a:rPr>
              <a:t>База данных mysql</a:t>
            </a:r>
            <a:endParaRPr lang="af-ZA" sz="3200" spc="-1" dirty="0">
              <a:solidFill>
                <a:srgbClr val="253957"/>
              </a:solidFill>
              <a:latin typeface="Arial Narrow"/>
            </a:endParaRPr>
          </a:p>
          <a:p>
            <a:pPr marL="972820" lvl="1" indent="-514350">
              <a:buFont typeface="Arial"/>
              <a:buChar char="•"/>
            </a:pPr>
            <a:r>
              <a:rPr lang="af-ZA" sz="3200" spc="-1">
                <a:solidFill>
                  <a:srgbClr val="253957"/>
                </a:solidFill>
                <a:latin typeface="Arial Narrow"/>
              </a:rPr>
              <a:t>Был опыт разработки на mysql</a:t>
            </a:r>
            <a:endParaRPr lang="af-ZA" sz="3200" spc="-1" dirty="0">
              <a:solidFill>
                <a:srgbClr val="253957"/>
              </a:solidFill>
              <a:latin typeface="Arial Narrow"/>
            </a:endParaRPr>
          </a:p>
          <a:p>
            <a:pPr marL="972820" lvl="1" indent="-514350">
              <a:buFont typeface="Arial"/>
              <a:buChar char="•"/>
            </a:pPr>
            <a:r>
              <a:rPr lang="af-ZA" sz="3200" spc="-1">
                <a:solidFill>
                  <a:srgbClr val="253957"/>
                </a:solidFill>
                <a:latin typeface="Arial Narrow"/>
              </a:rPr>
              <a:t>Flask имеет модуль для работы с mysql</a:t>
            </a:r>
            <a:endParaRPr lang="af-ZA" sz="3200" spc="-1" dirty="0">
              <a:solidFill>
                <a:srgbClr val="253957"/>
              </a:solidFill>
              <a:latin typeface="Arial Narrow"/>
            </a:endParaRPr>
          </a:p>
          <a:p>
            <a:pPr marL="458470" lvl="1"/>
            <a:endParaRPr lang="af-ZA" sz="3200" spc="-1" dirty="0">
              <a:solidFill>
                <a:srgbClr val="253957"/>
              </a:solidFill>
              <a:latin typeface="Arial Narrow"/>
            </a:endParaRPr>
          </a:p>
          <a:p>
            <a:pPr marL="515620" indent="-514350">
              <a:buAutoNum type="arabicPeriod"/>
            </a:pPr>
            <a:r>
              <a:rPr lang="af-ZA" sz="3200" spc="-1">
                <a:solidFill>
                  <a:srgbClr val="253957"/>
                </a:solidFill>
                <a:latin typeface="Arial Narrow"/>
                <a:ea typeface="+mn-lt"/>
                <a:cs typeface="+mn-lt"/>
              </a:rPr>
              <a:t>Сервис управления камерами python + onvif-zeep</a:t>
            </a:r>
            <a:endParaRPr lang="af-ZA" sz="3200" spc="-1">
              <a:latin typeface="Arial Narrow"/>
              <a:ea typeface="+mn-lt"/>
              <a:cs typeface="+mn-lt"/>
            </a:endParaRPr>
          </a:p>
          <a:p>
            <a:pPr marL="972820" lvl="1" indent="-514350">
              <a:buFont typeface="Arial,Sans-Serif"/>
              <a:buChar char="•"/>
            </a:pPr>
            <a:r>
              <a:rPr lang="af-ZA" sz="3200" spc="-1">
                <a:solidFill>
                  <a:srgbClr val="253957"/>
                </a:solidFill>
                <a:latin typeface="Arial Narrow"/>
                <a:ea typeface="+mn-lt"/>
                <a:cs typeface="+mn-lt"/>
              </a:rPr>
              <a:t>Библиотека onvif-zeep - самая популярная библиотека для работы с камерами по ONVIF </a:t>
            </a:r>
            <a:endParaRPr lang="af-ZA" sz="3200" spc="-1">
              <a:latin typeface="Arial Narrow"/>
              <a:ea typeface="+mn-lt"/>
              <a:cs typeface="+mn-lt"/>
            </a:endParaRPr>
          </a:p>
          <a:p>
            <a:pPr marL="972820" lvl="1" indent="-514350">
              <a:buFont typeface="Arial"/>
              <a:buChar char="•"/>
            </a:pPr>
            <a:endParaRPr lang="af-ZA" sz="3200" spc="-1" dirty="0">
              <a:solidFill>
                <a:srgbClr val="253957"/>
              </a:solidFill>
              <a:latin typeface="Arial Narrow"/>
              <a:cs typeface="Arial"/>
            </a:endParaRPr>
          </a:p>
          <a:p>
            <a:pPr marL="972820" lvl="1" indent="-514350">
              <a:buFontTx/>
              <a:buAutoNum type="arabicPeriod"/>
            </a:pPr>
            <a:endParaRPr lang="af-ZA" sz="3200" spc="-1" dirty="0">
              <a:solidFill>
                <a:srgbClr val="253957"/>
              </a:solidFill>
              <a:latin typeface="Arial Narrow"/>
            </a:endParaRPr>
          </a:p>
          <a:p>
            <a:pPr marL="972820" lvl="1" indent="-514350">
              <a:buFont typeface="Arial"/>
              <a:buChar char="•"/>
            </a:pPr>
            <a:endParaRPr lang="af-ZA" sz="3200" spc="-1" dirty="0">
              <a:solidFill>
                <a:srgbClr val="253957"/>
              </a:solidFill>
              <a:latin typeface="Arial Narrow"/>
              <a:cs typeface="Arial"/>
            </a:endParaRPr>
          </a:p>
          <a:p>
            <a:pPr marL="514350" indent="-513080">
              <a:buClr>
                <a:srgbClr val="253957"/>
              </a:buClr>
              <a:buFont typeface="StarSymbol"/>
              <a:buAutoNum type="arabicPeriod"/>
            </a:pPr>
            <a:endParaRPr lang="ru-RU" sz="32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11338920" y="944640"/>
            <a:ext cx="11365200" cy="50832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253957"/>
                </a:solidFill>
                <a:latin typeface="Arial Narrow"/>
                <a:ea typeface="Arial Narrow"/>
              </a:rPr>
              <a:t>MIEM media technology laboratory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30" name="Изображение_0" descr="Изображение"/>
          <p:cNvPicPr/>
          <p:nvPr/>
        </p:nvPicPr>
        <p:blipFill>
          <a:blip r:embed="rId2"/>
          <a:stretch/>
        </p:blipFill>
        <p:spPr>
          <a:xfrm>
            <a:off x="1211040" y="620640"/>
            <a:ext cx="1213920" cy="121392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634053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ine 1"/>
          <p:cNvSpPr/>
          <p:nvPr/>
        </p:nvSpPr>
        <p:spPr>
          <a:xfrm>
            <a:off x="1200960" y="2214360"/>
            <a:ext cx="21506400" cy="0"/>
          </a:xfrm>
          <a:prstGeom prst="line">
            <a:avLst/>
          </a:prstGeom>
          <a:ln w="12700">
            <a:solidFill>
              <a:srgbClr val="25395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2"/>
          <p:cNvSpPr/>
          <p:nvPr/>
        </p:nvSpPr>
        <p:spPr>
          <a:xfrm>
            <a:off x="1209600" y="2972880"/>
            <a:ext cx="19458866" cy="23122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US" sz="7000" b="1" cap="all" spc="-1">
                <a:solidFill>
                  <a:srgbClr val="253957"/>
                </a:solidFill>
                <a:latin typeface="Arial Narrow"/>
              </a:rPr>
              <a:t>Выбор и обоснование средств разработки</a:t>
            </a:r>
            <a:endParaRPr lang="ru-RU" sz="7000" b="0" strike="noStrike" spc="-1"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1200960" y="5394960"/>
            <a:ext cx="21547653" cy="795314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 marL="1270">
              <a:buClr>
                <a:srgbClr val="253957"/>
              </a:buClr>
            </a:pPr>
            <a:r>
              <a:rPr lang="af-ZA" sz="3200" b="1" spc="-1">
                <a:solidFill>
                  <a:srgbClr val="253957"/>
                </a:solidFill>
                <a:latin typeface="Arial Narrow"/>
              </a:rPr>
              <a:t>Сущности проекта:</a:t>
            </a:r>
            <a:endParaRPr lang="af-ZA" sz="3200" b="1" spc="-1" dirty="0">
              <a:solidFill>
                <a:srgbClr val="253957"/>
              </a:solidFill>
              <a:latin typeface="Arial Narrow"/>
            </a:endParaRPr>
          </a:p>
          <a:p>
            <a:pPr marL="1270"/>
            <a:endParaRPr lang="af-ZA" sz="3200" b="1" spc="-1" dirty="0">
              <a:solidFill>
                <a:srgbClr val="253957"/>
              </a:solidFill>
              <a:latin typeface="Arial Narrow"/>
            </a:endParaRPr>
          </a:p>
          <a:p>
            <a:pPr marL="1270"/>
            <a:r>
              <a:rPr lang="af-ZA" sz="3200" spc="-1">
                <a:solidFill>
                  <a:srgbClr val="253957"/>
                </a:solidFill>
                <a:latin typeface="Arial Narrow"/>
              </a:rPr>
              <a:t>4.   Медиа сервер Java Spring + Kurento media server</a:t>
            </a:r>
            <a:endParaRPr lang="af-ZA" sz="3200" spc="-1" dirty="0">
              <a:solidFill>
                <a:srgbClr val="253957"/>
              </a:solidFill>
              <a:latin typeface="Arial Narrow"/>
            </a:endParaRPr>
          </a:p>
          <a:p>
            <a:pPr marL="972820" lvl="1" indent="-514350">
              <a:buFont typeface="Arial"/>
              <a:buChar char="•"/>
            </a:pPr>
            <a:r>
              <a:rPr lang="af-ZA" sz="3200" spc="-1">
                <a:solidFill>
                  <a:srgbClr val="253957"/>
                </a:solidFill>
                <a:latin typeface="Arial Narrow"/>
              </a:rPr>
              <a:t>Kurento media server - самый популярный WebRTC сервер</a:t>
            </a:r>
            <a:endParaRPr lang="af-ZA" sz="3200" spc="-1" dirty="0">
              <a:solidFill>
                <a:srgbClr val="253957"/>
              </a:solidFill>
              <a:latin typeface="Arial Narrow"/>
            </a:endParaRPr>
          </a:p>
          <a:p>
            <a:pPr marL="972820" lvl="1" indent="-514350">
              <a:buFont typeface="Arial"/>
              <a:buChar char="•"/>
            </a:pPr>
            <a:r>
              <a:rPr lang="af-ZA" sz="3200" spc="-1">
                <a:solidFill>
                  <a:srgbClr val="253957"/>
                </a:solidFill>
                <a:latin typeface="Arial Narrow"/>
              </a:rPr>
              <a:t>Kurento должен управляться через сетевые запросы, поэтому нужен специальный клиент. Такая готовая клиентская библиотека есть на языке Java для фреймворка Spring</a:t>
            </a:r>
            <a:endParaRPr lang="af-ZA" sz="3200" spc="-1" dirty="0">
              <a:solidFill>
                <a:srgbClr val="253957"/>
              </a:solidFill>
              <a:latin typeface="Arial Narrow"/>
            </a:endParaRPr>
          </a:p>
          <a:p>
            <a:pPr marL="458470" lvl="1"/>
            <a:endParaRPr lang="af-ZA" sz="3200" spc="-1" dirty="0">
              <a:solidFill>
                <a:srgbClr val="253957"/>
              </a:solidFill>
              <a:latin typeface="Arial Narrow"/>
            </a:endParaRPr>
          </a:p>
          <a:p>
            <a:pPr marL="1270"/>
            <a:r>
              <a:rPr lang="af-ZA" sz="3200" spc="-1">
                <a:solidFill>
                  <a:srgbClr val="253957"/>
                </a:solidFill>
                <a:latin typeface="Arial Narrow"/>
              </a:rPr>
              <a:t>5.   Нейросетевой анализатор изображения с камеры python aiohhtp + Keras + openCV</a:t>
            </a:r>
            <a:endParaRPr lang="af-ZA" sz="3200" spc="-1" dirty="0">
              <a:solidFill>
                <a:srgbClr val="253957"/>
              </a:solidFill>
              <a:latin typeface="Arial Narrow"/>
            </a:endParaRPr>
          </a:p>
          <a:p>
            <a:pPr marL="972820" lvl="1" indent="-514350">
              <a:buFont typeface="Arial"/>
              <a:buChar char="•"/>
            </a:pPr>
            <a:r>
              <a:rPr lang="af-ZA" sz="3200" spc="-1">
                <a:solidFill>
                  <a:srgbClr val="253957"/>
                </a:solidFill>
                <a:latin typeface="Arial Narrow"/>
              </a:rPr>
              <a:t>Keras - одна из самых высокоуровневых нейросетевых библиотек, что упрощает разработку</a:t>
            </a:r>
            <a:endParaRPr lang="af-ZA" sz="3200" spc="-1" dirty="0">
              <a:solidFill>
                <a:srgbClr val="253957"/>
              </a:solidFill>
              <a:latin typeface="Arial Narrow"/>
            </a:endParaRPr>
          </a:p>
          <a:p>
            <a:pPr marL="972820" lvl="1" indent="-514350">
              <a:buFont typeface="Arial"/>
              <a:buChar char="•"/>
            </a:pPr>
            <a:r>
              <a:rPr lang="af-ZA" sz="3200" spc="-1">
                <a:solidFill>
                  <a:srgbClr val="253957"/>
                </a:solidFill>
                <a:latin typeface="Arial Narrow"/>
              </a:rPr>
              <a:t>Keras имеет инструменты для удобной работы с уже готовыми моделями, такие как ResNet50</a:t>
            </a:r>
            <a:endParaRPr lang="af-ZA" sz="3200" spc="-1" dirty="0">
              <a:solidFill>
                <a:srgbClr val="253957"/>
              </a:solidFill>
              <a:latin typeface="Arial Narrow"/>
            </a:endParaRPr>
          </a:p>
          <a:p>
            <a:pPr marL="972820" lvl="1" indent="-514350">
              <a:buFont typeface="Arial"/>
              <a:buChar char="•"/>
            </a:pPr>
            <a:r>
              <a:rPr lang="af-ZA" sz="3200" spc="-1">
                <a:solidFill>
                  <a:srgbClr val="253957"/>
                </a:solidFill>
                <a:latin typeface="Arial Narrow"/>
              </a:rPr>
              <a:t>Aiohttp - вэб фреймворк, был выбран заранее. Данный анализатор - это дополнение к уже существующему сервису на aiohttp</a:t>
            </a:r>
            <a:endParaRPr lang="af-ZA" sz="3200" spc="-1" dirty="0">
              <a:solidFill>
                <a:srgbClr val="253957"/>
              </a:solidFill>
              <a:latin typeface="Arial Narrow"/>
            </a:endParaRPr>
          </a:p>
          <a:p>
            <a:pPr marL="972820" lvl="1" indent="-514350">
              <a:buFont typeface="Arial"/>
              <a:buChar char="•"/>
            </a:pPr>
            <a:r>
              <a:rPr lang="af-ZA" sz="3200" spc="-1">
                <a:solidFill>
                  <a:srgbClr val="253957"/>
                </a:solidFill>
                <a:latin typeface="Arial Narrow"/>
              </a:rPr>
              <a:t>OpenCV - популярная библиотека для работы с видео, позволяет захватывать карты с IP камеры по RTSP протоколу</a:t>
            </a:r>
            <a:endParaRPr lang="af-ZA" sz="3200" spc="-1" dirty="0">
              <a:solidFill>
                <a:srgbClr val="253957"/>
              </a:solidFill>
              <a:latin typeface="Arial Narrow"/>
            </a:endParaRPr>
          </a:p>
          <a:p>
            <a:pPr marL="458470" indent="-457200">
              <a:buFont typeface="Arial"/>
              <a:buChar char="•"/>
            </a:pPr>
            <a:endParaRPr lang="af-ZA" sz="3200" spc="-1" dirty="0">
              <a:solidFill>
                <a:srgbClr val="253957"/>
              </a:solidFill>
              <a:latin typeface="Arial Narrow"/>
            </a:endParaRPr>
          </a:p>
          <a:p>
            <a:pPr marL="514350" indent="-513080">
              <a:buClr>
                <a:srgbClr val="253957"/>
              </a:buClr>
              <a:buFont typeface="StarSymbol"/>
              <a:buAutoNum type="arabicPeriod"/>
            </a:pPr>
            <a:endParaRPr lang="ru-RU" sz="3200" spc="-1">
              <a:latin typeface="Arial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11338920" y="944640"/>
            <a:ext cx="11365200" cy="50832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253957"/>
                </a:solidFill>
                <a:latin typeface="Arial Narrow"/>
                <a:ea typeface="Arial Narrow"/>
              </a:rPr>
              <a:t>MIEM media technology laboratory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30" name="Изображение_0" descr="Изображение"/>
          <p:cNvPicPr/>
          <p:nvPr/>
        </p:nvPicPr>
        <p:blipFill>
          <a:blip r:embed="rId2"/>
          <a:stretch/>
        </p:blipFill>
        <p:spPr>
          <a:xfrm>
            <a:off x="1211040" y="620640"/>
            <a:ext cx="1213920" cy="121392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814008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ine 1"/>
          <p:cNvSpPr/>
          <p:nvPr/>
        </p:nvSpPr>
        <p:spPr>
          <a:xfrm>
            <a:off x="1200960" y="2214360"/>
            <a:ext cx="21506400" cy="0"/>
          </a:xfrm>
          <a:prstGeom prst="line">
            <a:avLst/>
          </a:prstGeom>
          <a:ln w="12700">
            <a:solidFill>
              <a:srgbClr val="25395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2"/>
          <p:cNvSpPr/>
          <p:nvPr/>
        </p:nvSpPr>
        <p:spPr>
          <a:xfrm>
            <a:off x="1209600" y="2972880"/>
            <a:ext cx="20559533" cy="23122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US" sz="7000" b="1" cap="all" spc="-1">
                <a:solidFill>
                  <a:srgbClr val="253957"/>
                </a:solidFill>
                <a:latin typeface="Arial Narrow"/>
              </a:rPr>
              <a:t>Скриншоты ип. Стартовая страница</a:t>
            </a:r>
            <a:endParaRPr lang="en-US" sz="7000" b="1" strike="noStrike" cap="all" spc="-1" dirty="0">
              <a:solidFill>
                <a:srgbClr val="253957"/>
              </a:solidFill>
              <a:latin typeface="Arial Narrow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1200960" y="5394960"/>
            <a:ext cx="21505320" cy="712764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t">
            <a:noAutofit/>
          </a:bodyPr>
          <a:lstStyle/>
          <a:p>
            <a:pPr marL="514350" indent="-513080">
              <a:lnSpc>
                <a:spcPct val="100000"/>
              </a:lnSpc>
              <a:buClr>
                <a:srgbClr val="253957"/>
              </a:buClr>
              <a:buFont typeface="StarSymbol"/>
              <a:buAutoNum type="arabicPeriod"/>
            </a:pPr>
            <a:endParaRPr lang="af-ZA" sz="3200" b="0" strike="noStrike" spc="-1" dirty="0">
              <a:solidFill>
                <a:srgbClr val="253957"/>
              </a:solidFill>
              <a:latin typeface="Arial Narrow"/>
            </a:endParaRPr>
          </a:p>
          <a:p>
            <a:pPr marL="514350" indent="-513080">
              <a:buClr>
                <a:srgbClr val="253957"/>
              </a:buClr>
              <a:buFont typeface="StarSymbol"/>
              <a:buAutoNum type="arabicPeriod"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11338920" y="944640"/>
            <a:ext cx="11365200" cy="50832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1280" tIns="71280" rIns="71280" bIns="71280" anchor="ctr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253957"/>
                </a:solidFill>
                <a:latin typeface="Arial Narrow"/>
                <a:ea typeface="Arial Narrow"/>
              </a:rPr>
              <a:t>MIEM media technology laboratory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130" name="Изображение_0" descr="Изображение"/>
          <p:cNvPicPr/>
          <p:nvPr/>
        </p:nvPicPr>
        <p:blipFill>
          <a:blip r:embed="rId2"/>
          <a:stretch/>
        </p:blipFill>
        <p:spPr>
          <a:xfrm>
            <a:off x="1211040" y="620640"/>
            <a:ext cx="1213920" cy="1213920"/>
          </a:xfrm>
          <a:prstGeom prst="rect">
            <a:avLst/>
          </a:prstGeom>
          <a:ln w="12700">
            <a:noFill/>
          </a:ln>
        </p:spPr>
      </p:pic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8C48885-74FB-41ED-B30E-6E7837EAB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803" y="4822625"/>
            <a:ext cx="12310533" cy="7704795"/>
          </a:xfrm>
          <a:prstGeom prst="rect">
            <a:avLst/>
          </a:prstGeom>
        </p:spPr>
      </p:pic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54A6E654-98D9-4C5A-873E-74855C425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821" y="4813084"/>
            <a:ext cx="16205199" cy="770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40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</TotalTime>
  <Words>1472</Words>
  <Application>Microsoft Office PowerPoint</Application>
  <PresentationFormat>Произвольный</PresentationFormat>
  <Paragraphs>43</Paragraphs>
  <Slides>25</Slides>
  <Notes>0</Notes>
  <HiddenSlides>0</HiddenSlide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25</vt:i4>
      </vt:variant>
    </vt:vector>
  </HeadingPairs>
  <TitlesOfParts>
    <vt:vector size="28" baseType="lpstr"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Владимир Кремлёв</dc:creator>
  <dc:description/>
  <cp:lastModifiedBy/>
  <cp:revision>1394</cp:revision>
  <dcterms:modified xsi:type="dcterms:W3CDTF">2021-03-02T19:16:23Z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Произвольный</vt:lpwstr>
  </property>
  <property fmtid="{D5CDD505-2E9C-101B-9397-08002B2CF9AE}" pid="3" name="Slides">
    <vt:i4>12</vt:i4>
  </property>
</Properties>
</file>